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3" r:id="rId4"/>
    <p:sldMasterId id="2147483705" r:id="rId5"/>
  </p:sldMasterIdLst>
  <p:notesMasterIdLst>
    <p:notesMasterId r:id="rId62"/>
  </p:notesMasterIdLst>
  <p:sldIdLst>
    <p:sldId id="256" r:id="rId6"/>
    <p:sldId id="257" r:id="rId7"/>
    <p:sldId id="261" r:id="rId8"/>
    <p:sldId id="262" r:id="rId9"/>
    <p:sldId id="264" r:id="rId10"/>
    <p:sldId id="265" r:id="rId11"/>
    <p:sldId id="266" r:id="rId12"/>
    <p:sldId id="267" r:id="rId13"/>
    <p:sldId id="268" r:id="rId14"/>
    <p:sldId id="270" r:id="rId15"/>
    <p:sldId id="274" r:id="rId16"/>
    <p:sldId id="271" r:id="rId17"/>
    <p:sldId id="272" r:id="rId18"/>
    <p:sldId id="273" r:id="rId19"/>
    <p:sldId id="259"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707" autoAdjust="0"/>
  </p:normalViewPr>
  <p:slideViewPr>
    <p:cSldViewPr>
      <p:cViewPr varScale="1">
        <p:scale>
          <a:sx n="110" d="100"/>
          <a:sy n="110" d="100"/>
        </p:scale>
        <p:origin x="1914" y="108"/>
      </p:cViewPr>
      <p:guideLst>
        <p:guide orient="horz" pos="216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30210-BE11-40A2-A952-DC282EE3E0B5}" type="doc">
      <dgm:prSet loTypeId="urn:microsoft.com/office/officeart/2005/8/layout/arrow2" loCatId="process" qsTypeId="urn:microsoft.com/office/officeart/2005/8/quickstyle/simple4" qsCatId="simple" csTypeId="urn:microsoft.com/office/officeart/2005/8/colors/accent1_2" csCatId="accent1" phldr="1"/>
      <dgm:spPr/>
      <dgm:t>
        <a:bodyPr/>
        <a:lstStyle/>
        <a:p>
          <a:endParaRPr lang="en-US"/>
        </a:p>
      </dgm:t>
    </dgm:pt>
    <dgm:pt modelId="{4676D847-3EB2-4829-BBA2-73E268789625}">
      <dgm:prSet phldrT="[Text]"/>
      <dgm:spPr/>
      <dgm:t>
        <a:bodyPr/>
        <a:lstStyle/>
        <a:p>
          <a:r>
            <a:rPr lang="en-US" b="1" dirty="0" smtClean="0"/>
            <a:t>K-3 &amp; Reading</a:t>
          </a:r>
          <a:endParaRPr lang="en-US" b="1" dirty="0"/>
        </a:p>
      </dgm:t>
    </dgm:pt>
    <dgm:pt modelId="{2512F4BC-D0AC-4438-A178-69BF6D8D3B58}" type="parTrans" cxnId="{CD2C137C-224F-4A24-8B49-8D421162A3E9}">
      <dgm:prSet/>
      <dgm:spPr/>
      <dgm:t>
        <a:bodyPr/>
        <a:lstStyle/>
        <a:p>
          <a:endParaRPr lang="en-US"/>
        </a:p>
      </dgm:t>
    </dgm:pt>
    <dgm:pt modelId="{628EFB8B-F915-4C16-B3A7-C2459A3782BA}" type="sibTrans" cxnId="{CD2C137C-224F-4A24-8B49-8D421162A3E9}">
      <dgm:prSet/>
      <dgm:spPr/>
      <dgm:t>
        <a:bodyPr/>
        <a:lstStyle/>
        <a:p>
          <a:endParaRPr lang="en-US"/>
        </a:p>
      </dgm:t>
    </dgm:pt>
    <dgm:pt modelId="{F6D69B81-BF84-42B2-B974-4E0888CA29D2}">
      <dgm:prSet phldrT="[Text]"/>
      <dgm:spPr/>
      <dgm:t>
        <a:bodyPr/>
        <a:lstStyle/>
        <a:p>
          <a:r>
            <a:rPr lang="en-US" b="1" dirty="0" smtClean="0"/>
            <a:t>K-8: Moving Students on by Subject When Ready</a:t>
          </a:r>
          <a:endParaRPr lang="en-US" b="1" dirty="0"/>
        </a:p>
      </dgm:t>
    </dgm:pt>
    <dgm:pt modelId="{83AA4726-E05E-42F5-BE25-A185AA178E91}" type="parTrans" cxnId="{6C771F20-C02A-4B35-A32E-E8517CA188E5}">
      <dgm:prSet/>
      <dgm:spPr/>
      <dgm:t>
        <a:bodyPr/>
        <a:lstStyle/>
        <a:p>
          <a:endParaRPr lang="en-US"/>
        </a:p>
      </dgm:t>
    </dgm:pt>
    <dgm:pt modelId="{1AFB3E91-107A-4181-9EB2-0E2C61C6E22B}" type="sibTrans" cxnId="{6C771F20-C02A-4B35-A32E-E8517CA188E5}">
      <dgm:prSet/>
      <dgm:spPr/>
      <dgm:t>
        <a:bodyPr/>
        <a:lstStyle/>
        <a:p>
          <a:endParaRPr lang="en-US"/>
        </a:p>
      </dgm:t>
    </dgm:pt>
    <dgm:pt modelId="{53105007-6FA6-4B97-926D-582224E5223A}">
      <dgm:prSet phldrT="[Text]"/>
      <dgm:spPr/>
      <dgm:t>
        <a:bodyPr/>
        <a:lstStyle/>
        <a:p>
          <a:r>
            <a:rPr lang="en-US" b="1" dirty="0" smtClean="0"/>
            <a:t>Testing – Pre/Post</a:t>
          </a:r>
          <a:endParaRPr lang="en-US" b="1" dirty="0"/>
        </a:p>
      </dgm:t>
    </dgm:pt>
    <dgm:pt modelId="{02DD6B44-7E24-4E61-A69F-D657F8AD846E}" type="parTrans" cxnId="{2AF4AC21-41F2-4B4F-B41A-0F04FA0F6FE1}">
      <dgm:prSet/>
      <dgm:spPr/>
      <dgm:t>
        <a:bodyPr/>
        <a:lstStyle/>
        <a:p>
          <a:endParaRPr lang="en-US"/>
        </a:p>
      </dgm:t>
    </dgm:pt>
    <dgm:pt modelId="{29CEDABC-C96D-4196-9C89-0A5CBA381FD6}" type="sibTrans" cxnId="{2AF4AC21-41F2-4B4F-B41A-0F04FA0F6FE1}">
      <dgm:prSet/>
      <dgm:spPr/>
      <dgm:t>
        <a:bodyPr/>
        <a:lstStyle/>
        <a:p>
          <a:endParaRPr lang="en-US"/>
        </a:p>
      </dgm:t>
    </dgm:pt>
    <dgm:pt modelId="{A6E2681E-8DE4-4C3B-9581-B5E942D91B2F}">
      <dgm:prSet phldrT="[Text]"/>
      <dgm:spPr/>
      <dgm:t>
        <a:bodyPr/>
        <a:lstStyle/>
        <a:p>
          <a:r>
            <a:rPr lang="en-US" b="1" dirty="0" smtClean="0"/>
            <a:t>Innovation Grants for Systems and Schools</a:t>
          </a:r>
          <a:endParaRPr lang="en-US" b="1" dirty="0"/>
        </a:p>
      </dgm:t>
    </dgm:pt>
    <dgm:pt modelId="{D07E893A-7773-4F96-BD75-95329688403E}" type="parTrans" cxnId="{1F7AB11D-2422-43BA-953D-18C34309C9C3}">
      <dgm:prSet/>
      <dgm:spPr/>
      <dgm:t>
        <a:bodyPr/>
        <a:lstStyle/>
        <a:p>
          <a:endParaRPr lang="en-US"/>
        </a:p>
      </dgm:t>
    </dgm:pt>
    <dgm:pt modelId="{C5CC22E4-B57A-4FBE-9746-85CF5BD5F386}" type="sibTrans" cxnId="{1F7AB11D-2422-43BA-953D-18C34309C9C3}">
      <dgm:prSet/>
      <dgm:spPr/>
      <dgm:t>
        <a:bodyPr/>
        <a:lstStyle/>
        <a:p>
          <a:endParaRPr lang="en-US"/>
        </a:p>
      </dgm:t>
    </dgm:pt>
    <dgm:pt modelId="{2AA4EA97-811D-46FD-9F2E-4B9DA51A903D}">
      <dgm:prSet phldrT="[Text]"/>
      <dgm:spPr/>
      <dgm:t>
        <a:bodyPr/>
        <a:lstStyle/>
        <a:p>
          <a:r>
            <a:rPr lang="en-US" b="1" dirty="0" smtClean="0"/>
            <a:t>K-12 Postsecondary Options</a:t>
          </a:r>
          <a:endParaRPr lang="en-US" b="1" dirty="0"/>
        </a:p>
      </dgm:t>
    </dgm:pt>
    <dgm:pt modelId="{46721C1B-4656-445E-9B96-E3A136C2AA29}" type="parTrans" cxnId="{A73C61B8-7F6F-41FC-B147-E16E6F3DB9D2}">
      <dgm:prSet/>
      <dgm:spPr/>
      <dgm:t>
        <a:bodyPr/>
        <a:lstStyle/>
        <a:p>
          <a:endParaRPr lang="en-US"/>
        </a:p>
      </dgm:t>
    </dgm:pt>
    <dgm:pt modelId="{52C46E30-2BB2-40E4-B662-EFD56173CA2F}" type="sibTrans" cxnId="{A73C61B8-7F6F-41FC-B147-E16E6F3DB9D2}">
      <dgm:prSet/>
      <dgm:spPr/>
      <dgm:t>
        <a:bodyPr/>
        <a:lstStyle/>
        <a:p>
          <a:endParaRPr lang="en-US"/>
        </a:p>
      </dgm:t>
    </dgm:pt>
    <dgm:pt modelId="{5DEADCA3-FE44-4198-AE88-8CF94E525BF9}" type="pres">
      <dgm:prSet presAssocID="{65030210-BE11-40A2-A952-DC282EE3E0B5}" presName="arrowDiagram" presStyleCnt="0">
        <dgm:presLayoutVars>
          <dgm:chMax val="5"/>
          <dgm:dir/>
          <dgm:resizeHandles val="exact"/>
        </dgm:presLayoutVars>
      </dgm:prSet>
      <dgm:spPr/>
      <dgm:t>
        <a:bodyPr/>
        <a:lstStyle/>
        <a:p>
          <a:endParaRPr lang="en-US"/>
        </a:p>
      </dgm:t>
    </dgm:pt>
    <dgm:pt modelId="{FDDE3AB9-0395-4B30-93B9-742B3F6C52AD}" type="pres">
      <dgm:prSet presAssocID="{65030210-BE11-40A2-A952-DC282EE3E0B5}" presName="arrow" presStyleLbl="bgShp" presStyleIdx="0" presStyleCnt="1" custScaleY="96896" custLinFactNeighborY="2838"/>
      <dgm:spPr/>
      <dgm:t>
        <a:bodyPr/>
        <a:lstStyle/>
        <a:p>
          <a:endParaRPr lang="en-US"/>
        </a:p>
      </dgm:t>
    </dgm:pt>
    <dgm:pt modelId="{131F5D73-C9F7-41B9-877B-7505E9566693}" type="pres">
      <dgm:prSet presAssocID="{65030210-BE11-40A2-A952-DC282EE3E0B5}" presName="arrowDiagram5" presStyleCnt="0"/>
      <dgm:spPr/>
      <dgm:t>
        <a:bodyPr/>
        <a:lstStyle/>
        <a:p>
          <a:endParaRPr lang="en-US"/>
        </a:p>
      </dgm:t>
    </dgm:pt>
    <dgm:pt modelId="{0719B304-1BF4-4CF6-B379-986108316913}" type="pres">
      <dgm:prSet presAssocID="{4676D847-3EB2-4829-BBA2-73E268789625}" presName="bullet5a" presStyleLbl="node1" presStyleIdx="0" presStyleCnt="5"/>
      <dgm:spPr/>
      <dgm:t>
        <a:bodyPr/>
        <a:lstStyle/>
        <a:p>
          <a:endParaRPr lang="en-US"/>
        </a:p>
      </dgm:t>
    </dgm:pt>
    <dgm:pt modelId="{78B2E018-E387-45AF-957C-BA9A3DDC59CE}" type="pres">
      <dgm:prSet presAssocID="{4676D847-3EB2-4829-BBA2-73E268789625}" presName="textBox5a" presStyleLbl="revTx" presStyleIdx="0" presStyleCnt="5">
        <dgm:presLayoutVars>
          <dgm:bulletEnabled val="1"/>
        </dgm:presLayoutVars>
      </dgm:prSet>
      <dgm:spPr/>
      <dgm:t>
        <a:bodyPr/>
        <a:lstStyle/>
        <a:p>
          <a:endParaRPr lang="en-US"/>
        </a:p>
      </dgm:t>
    </dgm:pt>
    <dgm:pt modelId="{0089C14A-E041-41EB-8D5A-4BAA4A92C532}" type="pres">
      <dgm:prSet presAssocID="{F6D69B81-BF84-42B2-B974-4E0888CA29D2}" presName="bullet5b" presStyleLbl="node1" presStyleIdx="1" presStyleCnt="5"/>
      <dgm:spPr/>
      <dgm:t>
        <a:bodyPr/>
        <a:lstStyle/>
        <a:p>
          <a:endParaRPr lang="en-US"/>
        </a:p>
      </dgm:t>
    </dgm:pt>
    <dgm:pt modelId="{D9C95517-E99C-47C9-9BB7-6F7E9BD9D4C2}" type="pres">
      <dgm:prSet presAssocID="{F6D69B81-BF84-42B2-B974-4E0888CA29D2}" presName="textBox5b" presStyleLbl="revTx" presStyleIdx="1" presStyleCnt="5">
        <dgm:presLayoutVars>
          <dgm:bulletEnabled val="1"/>
        </dgm:presLayoutVars>
      </dgm:prSet>
      <dgm:spPr/>
      <dgm:t>
        <a:bodyPr/>
        <a:lstStyle/>
        <a:p>
          <a:endParaRPr lang="en-US"/>
        </a:p>
      </dgm:t>
    </dgm:pt>
    <dgm:pt modelId="{9E2D6364-9646-4BFF-B3DC-0DF6649B76E2}" type="pres">
      <dgm:prSet presAssocID="{2AA4EA97-811D-46FD-9F2E-4B9DA51A903D}" presName="bullet5c" presStyleLbl="node1" presStyleIdx="2" presStyleCnt="5"/>
      <dgm:spPr/>
      <dgm:t>
        <a:bodyPr/>
        <a:lstStyle/>
        <a:p>
          <a:endParaRPr lang="en-US"/>
        </a:p>
      </dgm:t>
    </dgm:pt>
    <dgm:pt modelId="{A8407516-4A78-4616-B983-CBF76E6C70A0}" type="pres">
      <dgm:prSet presAssocID="{2AA4EA97-811D-46FD-9F2E-4B9DA51A903D}" presName="textBox5c" presStyleLbl="revTx" presStyleIdx="2" presStyleCnt="5">
        <dgm:presLayoutVars>
          <dgm:bulletEnabled val="1"/>
        </dgm:presLayoutVars>
      </dgm:prSet>
      <dgm:spPr/>
      <dgm:t>
        <a:bodyPr/>
        <a:lstStyle/>
        <a:p>
          <a:endParaRPr lang="en-US"/>
        </a:p>
      </dgm:t>
    </dgm:pt>
    <dgm:pt modelId="{D3E95AC4-5D69-4357-A86D-A3F79454B0B6}" type="pres">
      <dgm:prSet presAssocID="{53105007-6FA6-4B97-926D-582224E5223A}" presName="bullet5d" presStyleLbl="node1" presStyleIdx="3" presStyleCnt="5"/>
      <dgm:spPr/>
      <dgm:t>
        <a:bodyPr/>
        <a:lstStyle/>
        <a:p>
          <a:endParaRPr lang="en-US"/>
        </a:p>
      </dgm:t>
    </dgm:pt>
    <dgm:pt modelId="{5A4385F2-75AA-4151-A811-572E9443DAEF}" type="pres">
      <dgm:prSet presAssocID="{53105007-6FA6-4B97-926D-582224E5223A}" presName="textBox5d" presStyleLbl="revTx" presStyleIdx="3" presStyleCnt="5">
        <dgm:presLayoutVars>
          <dgm:bulletEnabled val="1"/>
        </dgm:presLayoutVars>
      </dgm:prSet>
      <dgm:spPr/>
      <dgm:t>
        <a:bodyPr/>
        <a:lstStyle/>
        <a:p>
          <a:endParaRPr lang="en-US"/>
        </a:p>
      </dgm:t>
    </dgm:pt>
    <dgm:pt modelId="{4B836934-774F-4D78-97AF-3A8B5C2BB8EE}" type="pres">
      <dgm:prSet presAssocID="{A6E2681E-8DE4-4C3B-9581-B5E942D91B2F}" presName="bullet5e" presStyleLbl="node1" presStyleIdx="4" presStyleCnt="5"/>
      <dgm:spPr/>
      <dgm:t>
        <a:bodyPr/>
        <a:lstStyle/>
        <a:p>
          <a:endParaRPr lang="en-US"/>
        </a:p>
      </dgm:t>
    </dgm:pt>
    <dgm:pt modelId="{94886517-1A39-46FD-AC13-D14DDC5D484E}" type="pres">
      <dgm:prSet presAssocID="{A6E2681E-8DE4-4C3B-9581-B5E942D91B2F}" presName="textBox5e" presStyleLbl="revTx" presStyleIdx="4" presStyleCnt="5">
        <dgm:presLayoutVars>
          <dgm:bulletEnabled val="1"/>
        </dgm:presLayoutVars>
      </dgm:prSet>
      <dgm:spPr/>
      <dgm:t>
        <a:bodyPr/>
        <a:lstStyle/>
        <a:p>
          <a:endParaRPr lang="en-US"/>
        </a:p>
      </dgm:t>
    </dgm:pt>
  </dgm:ptLst>
  <dgm:cxnLst>
    <dgm:cxn modelId="{1F7AB11D-2422-43BA-953D-18C34309C9C3}" srcId="{65030210-BE11-40A2-A952-DC282EE3E0B5}" destId="{A6E2681E-8DE4-4C3B-9581-B5E942D91B2F}" srcOrd="4" destOrd="0" parTransId="{D07E893A-7773-4F96-BD75-95329688403E}" sibTransId="{C5CC22E4-B57A-4FBE-9746-85CF5BD5F386}"/>
    <dgm:cxn modelId="{CD783644-2438-4AA2-9E73-3472650D29EA}" type="presOf" srcId="{4676D847-3EB2-4829-BBA2-73E268789625}" destId="{78B2E018-E387-45AF-957C-BA9A3DDC59CE}" srcOrd="0" destOrd="0" presId="urn:microsoft.com/office/officeart/2005/8/layout/arrow2"/>
    <dgm:cxn modelId="{C37D96F9-7EC6-47F8-975F-DA2D3FE021DD}" type="presOf" srcId="{F6D69B81-BF84-42B2-B974-4E0888CA29D2}" destId="{D9C95517-E99C-47C9-9BB7-6F7E9BD9D4C2}" srcOrd="0" destOrd="0" presId="urn:microsoft.com/office/officeart/2005/8/layout/arrow2"/>
    <dgm:cxn modelId="{305F47F3-BBC4-49CA-892C-EFBE5F6147A9}" type="presOf" srcId="{65030210-BE11-40A2-A952-DC282EE3E0B5}" destId="{5DEADCA3-FE44-4198-AE88-8CF94E525BF9}" srcOrd="0" destOrd="0" presId="urn:microsoft.com/office/officeart/2005/8/layout/arrow2"/>
    <dgm:cxn modelId="{A73C61B8-7F6F-41FC-B147-E16E6F3DB9D2}" srcId="{65030210-BE11-40A2-A952-DC282EE3E0B5}" destId="{2AA4EA97-811D-46FD-9F2E-4B9DA51A903D}" srcOrd="2" destOrd="0" parTransId="{46721C1B-4656-445E-9B96-E3A136C2AA29}" sibTransId="{52C46E30-2BB2-40E4-B662-EFD56173CA2F}"/>
    <dgm:cxn modelId="{6C771F20-C02A-4B35-A32E-E8517CA188E5}" srcId="{65030210-BE11-40A2-A952-DC282EE3E0B5}" destId="{F6D69B81-BF84-42B2-B974-4E0888CA29D2}" srcOrd="1" destOrd="0" parTransId="{83AA4726-E05E-42F5-BE25-A185AA178E91}" sibTransId="{1AFB3E91-107A-4181-9EB2-0E2C61C6E22B}"/>
    <dgm:cxn modelId="{2AF4AC21-41F2-4B4F-B41A-0F04FA0F6FE1}" srcId="{65030210-BE11-40A2-A952-DC282EE3E0B5}" destId="{53105007-6FA6-4B97-926D-582224E5223A}" srcOrd="3" destOrd="0" parTransId="{02DD6B44-7E24-4E61-A69F-D657F8AD846E}" sibTransId="{29CEDABC-C96D-4196-9C89-0A5CBA381FD6}"/>
    <dgm:cxn modelId="{A37BD08B-A3A4-4F40-972B-B1718228C8D3}" type="presOf" srcId="{53105007-6FA6-4B97-926D-582224E5223A}" destId="{5A4385F2-75AA-4151-A811-572E9443DAEF}" srcOrd="0" destOrd="0" presId="urn:microsoft.com/office/officeart/2005/8/layout/arrow2"/>
    <dgm:cxn modelId="{B7102A37-15FB-4ABA-984B-AC74D7D530BE}" type="presOf" srcId="{2AA4EA97-811D-46FD-9F2E-4B9DA51A903D}" destId="{A8407516-4A78-4616-B983-CBF76E6C70A0}" srcOrd="0" destOrd="0" presId="urn:microsoft.com/office/officeart/2005/8/layout/arrow2"/>
    <dgm:cxn modelId="{CD2C137C-224F-4A24-8B49-8D421162A3E9}" srcId="{65030210-BE11-40A2-A952-DC282EE3E0B5}" destId="{4676D847-3EB2-4829-BBA2-73E268789625}" srcOrd="0" destOrd="0" parTransId="{2512F4BC-D0AC-4438-A178-69BF6D8D3B58}" sibTransId="{628EFB8B-F915-4C16-B3A7-C2459A3782BA}"/>
    <dgm:cxn modelId="{2CEAAB90-4888-4459-B238-597E64672351}" type="presOf" srcId="{A6E2681E-8DE4-4C3B-9581-B5E942D91B2F}" destId="{94886517-1A39-46FD-AC13-D14DDC5D484E}" srcOrd="0" destOrd="0" presId="urn:microsoft.com/office/officeart/2005/8/layout/arrow2"/>
    <dgm:cxn modelId="{AA54C8D2-1BDC-4B32-9F0B-B0B8B04B8710}" type="presParOf" srcId="{5DEADCA3-FE44-4198-AE88-8CF94E525BF9}" destId="{FDDE3AB9-0395-4B30-93B9-742B3F6C52AD}" srcOrd="0" destOrd="0" presId="urn:microsoft.com/office/officeart/2005/8/layout/arrow2"/>
    <dgm:cxn modelId="{30D36486-7069-40E8-A926-BD67A0AB0B51}" type="presParOf" srcId="{5DEADCA3-FE44-4198-AE88-8CF94E525BF9}" destId="{131F5D73-C9F7-41B9-877B-7505E9566693}" srcOrd="1" destOrd="0" presId="urn:microsoft.com/office/officeart/2005/8/layout/arrow2"/>
    <dgm:cxn modelId="{6A3B9EA0-3060-4452-B409-EC659799A60F}" type="presParOf" srcId="{131F5D73-C9F7-41B9-877B-7505E9566693}" destId="{0719B304-1BF4-4CF6-B379-986108316913}" srcOrd="0" destOrd="0" presId="urn:microsoft.com/office/officeart/2005/8/layout/arrow2"/>
    <dgm:cxn modelId="{AFA88FFD-16EF-4541-B7F8-E463C1E72B86}" type="presParOf" srcId="{131F5D73-C9F7-41B9-877B-7505E9566693}" destId="{78B2E018-E387-45AF-957C-BA9A3DDC59CE}" srcOrd="1" destOrd="0" presId="urn:microsoft.com/office/officeart/2005/8/layout/arrow2"/>
    <dgm:cxn modelId="{ECEF7F97-E452-4871-B24D-D4E190D5DA87}" type="presParOf" srcId="{131F5D73-C9F7-41B9-877B-7505E9566693}" destId="{0089C14A-E041-41EB-8D5A-4BAA4A92C532}" srcOrd="2" destOrd="0" presId="urn:microsoft.com/office/officeart/2005/8/layout/arrow2"/>
    <dgm:cxn modelId="{D4B2F440-9C15-4340-ACDC-FE11AF528E38}" type="presParOf" srcId="{131F5D73-C9F7-41B9-877B-7505E9566693}" destId="{D9C95517-E99C-47C9-9BB7-6F7E9BD9D4C2}" srcOrd="3" destOrd="0" presId="urn:microsoft.com/office/officeart/2005/8/layout/arrow2"/>
    <dgm:cxn modelId="{FD2B6F5A-A8D1-4367-9D40-386AD8F1EF9E}" type="presParOf" srcId="{131F5D73-C9F7-41B9-877B-7505E9566693}" destId="{9E2D6364-9646-4BFF-B3DC-0DF6649B76E2}" srcOrd="4" destOrd="0" presId="urn:microsoft.com/office/officeart/2005/8/layout/arrow2"/>
    <dgm:cxn modelId="{37D4C882-9326-4DA3-9201-4AA19565D67A}" type="presParOf" srcId="{131F5D73-C9F7-41B9-877B-7505E9566693}" destId="{A8407516-4A78-4616-B983-CBF76E6C70A0}" srcOrd="5" destOrd="0" presId="urn:microsoft.com/office/officeart/2005/8/layout/arrow2"/>
    <dgm:cxn modelId="{77929D6D-54AA-4402-967C-54626424CE99}" type="presParOf" srcId="{131F5D73-C9F7-41B9-877B-7505E9566693}" destId="{D3E95AC4-5D69-4357-A86D-A3F79454B0B6}" srcOrd="6" destOrd="0" presId="urn:microsoft.com/office/officeart/2005/8/layout/arrow2"/>
    <dgm:cxn modelId="{12B0415D-3B05-45A4-8FA1-B35DA0B5C10C}" type="presParOf" srcId="{131F5D73-C9F7-41B9-877B-7505E9566693}" destId="{5A4385F2-75AA-4151-A811-572E9443DAEF}" srcOrd="7" destOrd="0" presId="urn:microsoft.com/office/officeart/2005/8/layout/arrow2"/>
    <dgm:cxn modelId="{FFAC502C-B86C-4514-9B3E-4581B15B0DBD}" type="presParOf" srcId="{131F5D73-C9F7-41B9-877B-7505E9566693}" destId="{4B836934-774F-4D78-97AF-3A8B5C2BB8EE}" srcOrd="8" destOrd="0" presId="urn:microsoft.com/office/officeart/2005/8/layout/arrow2"/>
    <dgm:cxn modelId="{1722A43A-092E-49F5-A9DF-8E80A43ADCAA}" type="presParOf" srcId="{131F5D73-C9F7-41B9-877B-7505E9566693}" destId="{94886517-1A39-46FD-AC13-D14DDC5D484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BF1F0-9D7C-4E3E-93E7-2B1579267306}"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8A3FCD51-A1FB-4651-8643-D9AC6F0AAD9E}">
      <dgm:prSet phldrT="[Text]"/>
      <dgm:spPr/>
      <dgm:t>
        <a:bodyPr/>
        <a:lstStyle/>
        <a:p>
          <a:r>
            <a:rPr lang="en-US" dirty="0" smtClean="0"/>
            <a:t>Student-Centered </a:t>
          </a:r>
          <a:endParaRPr lang="en-US" dirty="0"/>
        </a:p>
      </dgm:t>
    </dgm:pt>
    <dgm:pt modelId="{4924FD99-E958-41AE-BEBD-E341AB9751AF}" type="parTrans" cxnId="{969B89B0-A5E1-4D6D-9DCD-9C7FDBBAAD64}">
      <dgm:prSet/>
      <dgm:spPr/>
      <dgm:t>
        <a:bodyPr/>
        <a:lstStyle/>
        <a:p>
          <a:endParaRPr lang="en-US"/>
        </a:p>
      </dgm:t>
    </dgm:pt>
    <dgm:pt modelId="{A1EFD4C4-BA56-47F4-BD65-854ED534CFC5}" type="sibTrans" cxnId="{969B89B0-A5E1-4D6D-9DCD-9C7FDBBAAD64}">
      <dgm:prSet/>
      <dgm:spPr/>
      <dgm:t>
        <a:bodyPr/>
        <a:lstStyle/>
        <a:p>
          <a:endParaRPr lang="en-US"/>
        </a:p>
      </dgm:t>
    </dgm:pt>
    <dgm:pt modelId="{1626B256-1A96-4BD2-8DBC-CC317D7C0CDA}">
      <dgm:prSet phldrT="[Text]"/>
      <dgm:spPr/>
      <dgm:t>
        <a:bodyPr/>
        <a:lstStyle/>
        <a:p>
          <a:r>
            <a:rPr lang="en-US" dirty="0" smtClean="0"/>
            <a:t>High-Quality, Customized Learning</a:t>
          </a:r>
          <a:endParaRPr lang="en-US" dirty="0"/>
        </a:p>
      </dgm:t>
    </dgm:pt>
    <dgm:pt modelId="{4E94B9B0-FF36-4D01-B2D2-9F1BE9CAD134}" type="parTrans" cxnId="{F4D102BB-3F63-47F9-9DE8-058DFDB79400}">
      <dgm:prSet/>
      <dgm:spPr/>
      <dgm:t>
        <a:bodyPr/>
        <a:lstStyle/>
        <a:p>
          <a:endParaRPr lang="en-US"/>
        </a:p>
      </dgm:t>
    </dgm:pt>
    <dgm:pt modelId="{551182D9-1687-4F92-BCBF-87C61BB8201C}" type="sibTrans" cxnId="{F4D102BB-3F63-47F9-9DE8-058DFDB79400}">
      <dgm:prSet/>
      <dgm:spPr/>
      <dgm:t>
        <a:bodyPr/>
        <a:lstStyle/>
        <a:p>
          <a:endParaRPr lang="en-US"/>
        </a:p>
      </dgm:t>
    </dgm:pt>
    <dgm:pt modelId="{6AF9F077-9C3B-4B99-935F-ED10D9C4D1ED}">
      <dgm:prSet phldrT="[Text]"/>
      <dgm:spPr/>
      <dgm:t>
        <a:bodyPr/>
        <a:lstStyle/>
        <a:p>
          <a:r>
            <a:rPr lang="en-US" dirty="0" smtClean="0"/>
            <a:t>Increased Partnerships with Community and Business</a:t>
          </a:r>
          <a:endParaRPr lang="en-US" dirty="0"/>
        </a:p>
      </dgm:t>
    </dgm:pt>
    <dgm:pt modelId="{3AD55A56-D83D-4EB3-A165-6AFC8C08A53B}" type="parTrans" cxnId="{27DB4B0E-6411-4964-AC30-4EB091AA1EA1}">
      <dgm:prSet/>
      <dgm:spPr/>
      <dgm:t>
        <a:bodyPr/>
        <a:lstStyle/>
        <a:p>
          <a:endParaRPr lang="en-US"/>
        </a:p>
      </dgm:t>
    </dgm:pt>
    <dgm:pt modelId="{758B043C-069D-44B3-9CDC-47406E6A2519}" type="sibTrans" cxnId="{27DB4B0E-6411-4964-AC30-4EB091AA1EA1}">
      <dgm:prSet/>
      <dgm:spPr/>
      <dgm:t>
        <a:bodyPr/>
        <a:lstStyle/>
        <a:p>
          <a:endParaRPr lang="en-US"/>
        </a:p>
      </dgm:t>
    </dgm:pt>
    <dgm:pt modelId="{59C391BB-BDB4-41AC-8C68-7181C3C10076}">
      <dgm:prSet phldrT="[Text]"/>
      <dgm:spPr/>
      <dgm:t>
        <a:bodyPr/>
        <a:lstStyle/>
        <a:p>
          <a:r>
            <a:rPr lang="en-US" dirty="0" smtClean="0"/>
            <a:t>Proper Support for Students When They Need It</a:t>
          </a:r>
          <a:endParaRPr lang="en-US" dirty="0"/>
        </a:p>
      </dgm:t>
    </dgm:pt>
    <dgm:pt modelId="{CE818245-58B5-4DAB-A20A-699446EBB8EB}" type="parTrans" cxnId="{C4DAC8D0-FFB2-4245-800D-770B33A410F7}">
      <dgm:prSet/>
      <dgm:spPr/>
      <dgm:t>
        <a:bodyPr/>
        <a:lstStyle/>
        <a:p>
          <a:endParaRPr lang="en-US"/>
        </a:p>
      </dgm:t>
    </dgm:pt>
    <dgm:pt modelId="{4B06D208-A760-4470-A3C7-0BE98C9353A1}" type="sibTrans" cxnId="{C4DAC8D0-FFB2-4245-800D-770B33A410F7}">
      <dgm:prSet/>
      <dgm:spPr/>
      <dgm:t>
        <a:bodyPr/>
        <a:lstStyle/>
        <a:p>
          <a:endParaRPr lang="en-US"/>
        </a:p>
      </dgm:t>
    </dgm:pt>
    <dgm:pt modelId="{2D4AF49F-23C6-4989-8B3B-30E69AE31145}" type="pres">
      <dgm:prSet presAssocID="{7A1BF1F0-9D7C-4E3E-93E7-2B1579267306}" presName="Name0" presStyleCnt="0">
        <dgm:presLayoutVars>
          <dgm:chMax val="7"/>
          <dgm:chPref val="7"/>
          <dgm:dir/>
        </dgm:presLayoutVars>
      </dgm:prSet>
      <dgm:spPr/>
      <dgm:t>
        <a:bodyPr/>
        <a:lstStyle/>
        <a:p>
          <a:endParaRPr lang="en-US"/>
        </a:p>
      </dgm:t>
    </dgm:pt>
    <dgm:pt modelId="{F07B384B-0DC9-4F9F-AD18-56EB193B8558}" type="pres">
      <dgm:prSet presAssocID="{7A1BF1F0-9D7C-4E3E-93E7-2B1579267306}" presName="Name1" presStyleCnt="0"/>
      <dgm:spPr/>
    </dgm:pt>
    <dgm:pt modelId="{F2E2ECE8-AFC6-4F43-B7B0-EB8AE20E2E5E}" type="pres">
      <dgm:prSet presAssocID="{7A1BF1F0-9D7C-4E3E-93E7-2B1579267306}" presName="cycle" presStyleCnt="0"/>
      <dgm:spPr/>
    </dgm:pt>
    <dgm:pt modelId="{EA37A032-E202-4E39-AF9D-21F2D07D5146}" type="pres">
      <dgm:prSet presAssocID="{7A1BF1F0-9D7C-4E3E-93E7-2B1579267306}" presName="srcNode" presStyleLbl="node1" presStyleIdx="0" presStyleCnt="4"/>
      <dgm:spPr/>
    </dgm:pt>
    <dgm:pt modelId="{EEAE0D81-F6E5-437D-8D06-1EB6056DDEE7}" type="pres">
      <dgm:prSet presAssocID="{7A1BF1F0-9D7C-4E3E-93E7-2B1579267306}" presName="conn" presStyleLbl="parChTrans1D2" presStyleIdx="0" presStyleCnt="1"/>
      <dgm:spPr/>
      <dgm:t>
        <a:bodyPr/>
        <a:lstStyle/>
        <a:p>
          <a:endParaRPr lang="en-US"/>
        </a:p>
      </dgm:t>
    </dgm:pt>
    <dgm:pt modelId="{5CE71FD6-7272-4643-ACC0-F6812B1BB3AC}" type="pres">
      <dgm:prSet presAssocID="{7A1BF1F0-9D7C-4E3E-93E7-2B1579267306}" presName="extraNode" presStyleLbl="node1" presStyleIdx="0" presStyleCnt="4"/>
      <dgm:spPr/>
    </dgm:pt>
    <dgm:pt modelId="{07E28589-58C0-4134-956A-58A27839BDAD}" type="pres">
      <dgm:prSet presAssocID="{7A1BF1F0-9D7C-4E3E-93E7-2B1579267306}" presName="dstNode" presStyleLbl="node1" presStyleIdx="0" presStyleCnt="4"/>
      <dgm:spPr/>
    </dgm:pt>
    <dgm:pt modelId="{636453EE-375A-4C94-A8DF-087E763D0906}" type="pres">
      <dgm:prSet presAssocID="{8A3FCD51-A1FB-4651-8643-D9AC6F0AAD9E}" presName="text_1" presStyleLbl="node1" presStyleIdx="0" presStyleCnt="4">
        <dgm:presLayoutVars>
          <dgm:bulletEnabled val="1"/>
        </dgm:presLayoutVars>
      </dgm:prSet>
      <dgm:spPr/>
      <dgm:t>
        <a:bodyPr/>
        <a:lstStyle/>
        <a:p>
          <a:endParaRPr lang="en-US"/>
        </a:p>
      </dgm:t>
    </dgm:pt>
    <dgm:pt modelId="{011E8CCC-97A2-4306-9E72-3064B458D009}" type="pres">
      <dgm:prSet presAssocID="{8A3FCD51-A1FB-4651-8643-D9AC6F0AAD9E}" presName="accent_1" presStyleCnt="0"/>
      <dgm:spPr/>
    </dgm:pt>
    <dgm:pt modelId="{077DB946-4A3B-4083-9D45-F5FAFD650EEB}" type="pres">
      <dgm:prSet presAssocID="{8A3FCD51-A1FB-4651-8643-D9AC6F0AAD9E}" presName="accentRepeatNode" presStyleLbl="solidFgAcc1" presStyleIdx="0" presStyleCnt="4"/>
      <dgm:spPr/>
    </dgm:pt>
    <dgm:pt modelId="{A9CCEF84-61F3-4EB5-A95A-B823AA7355E8}" type="pres">
      <dgm:prSet presAssocID="{1626B256-1A96-4BD2-8DBC-CC317D7C0CDA}" presName="text_2" presStyleLbl="node1" presStyleIdx="1" presStyleCnt="4">
        <dgm:presLayoutVars>
          <dgm:bulletEnabled val="1"/>
        </dgm:presLayoutVars>
      </dgm:prSet>
      <dgm:spPr/>
      <dgm:t>
        <a:bodyPr/>
        <a:lstStyle/>
        <a:p>
          <a:endParaRPr lang="en-US"/>
        </a:p>
      </dgm:t>
    </dgm:pt>
    <dgm:pt modelId="{AB50723F-3C86-4C84-8B07-5B6D3AB9E728}" type="pres">
      <dgm:prSet presAssocID="{1626B256-1A96-4BD2-8DBC-CC317D7C0CDA}" presName="accent_2" presStyleCnt="0"/>
      <dgm:spPr/>
    </dgm:pt>
    <dgm:pt modelId="{28C03622-87B2-4ECE-A428-B1721650A08E}" type="pres">
      <dgm:prSet presAssocID="{1626B256-1A96-4BD2-8DBC-CC317D7C0CDA}" presName="accentRepeatNode" presStyleLbl="solidFgAcc1" presStyleIdx="1" presStyleCnt="4"/>
      <dgm:spPr/>
    </dgm:pt>
    <dgm:pt modelId="{82E5D4B9-61C7-449D-BE3F-505BEA37CAF5}" type="pres">
      <dgm:prSet presAssocID="{6AF9F077-9C3B-4B99-935F-ED10D9C4D1ED}" presName="text_3" presStyleLbl="node1" presStyleIdx="2" presStyleCnt="4">
        <dgm:presLayoutVars>
          <dgm:bulletEnabled val="1"/>
        </dgm:presLayoutVars>
      </dgm:prSet>
      <dgm:spPr/>
      <dgm:t>
        <a:bodyPr/>
        <a:lstStyle/>
        <a:p>
          <a:endParaRPr lang="en-US"/>
        </a:p>
      </dgm:t>
    </dgm:pt>
    <dgm:pt modelId="{02FDAE54-3AB7-410C-9960-FA10575F60C8}" type="pres">
      <dgm:prSet presAssocID="{6AF9F077-9C3B-4B99-935F-ED10D9C4D1ED}" presName="accent_3" presStyleCnt="0"/>
      <dgm:spPr/>
    </dgm:pt>
    <dgm:pt modelId="{7D884E19-4092-4AEC-BC35-1CD4E56852DD}" type="pres">
      <dgm:prSet presAssocID="{6AF9F077-9C3B-4B99-935F-ED10D9C4D1ED}" presName="accentRepeatNode" presStyleLbl="solidFgAcc1" presStyleIdx="2" presStyleCnt="4"/>
      <dgm:spPr/>
    </dgm:pt>
    <dgm:pt modelId="{7649D491-4CCB-4D56-ADE4-CCE4CD590DED}" type="pres">
      <dgm:prSet presAssocID="{59C391BB-BDB4-41AC-8C68-7181C3C10076}" presName="text_4" presStyleLbl="node1" presStyleIdx="3" presStyleCnt="4">
        <dgm:presLayoutVars>
          <dgm:bulletEnabled val="1"/>
        </dgm:presLayoutVars>
      </dgm:prSet>
      <dgm:spPr/>
      <dgm:t>
        <a:bodyPr/>
        <a:lstStyle/>
        <a:p>
          <a:endParaRPr lang="en-US"/>
        </a:p>
      </dgm:t>
    </dgm:pt>
    <dgm:pt modelId="{3A903837-6522-444B-A302-F433AB695B40}" type="pres">
      <dgm:prSet presAssocID="{59C391BB-BDB4-41AC-8C68-7181C3C10076}" presName="accent_4" presStyleCnt="0"/>
      <dgm:spPr/>
    </dgm:pt>
    <dgm:pt modelId="{8B8266BE-82DC-4D80-B2C9-6CB94036203C}" type="pres">
      <dgm:prSet presAssocID="{59C391BB-BDB4-41AC-8C68-7181C3C10076}" presName="accentRepeatNode" presStyleLbl="solidFgAcc1" presStyleIdx="3" presStyleCnt="4"/>
      <dgm:spPr/>
    </dgm:pt>
  </dgm:ptLst>
  <dgm:cxnLst>
    <dgm:cxn modelId="{F5331803-6518-4FEE-B9A2-A36BEDEFD59B}" type="presOf" srcId="{6AF9F077-9C3B-4B99-935F-ED10D9C4D1ED}" destId="{82E5D4B9-61C7-449D-BE3F-505BEA37CAF5}" srcOrd="0" destOrd="0" presId="urn:microsoft.com/office/officeart/2008/layout/VerticalCurvedList"/>
    <dgm:cxn modelId="{969B89B0-A5E1-4D6D-9DCD-9C7FDBBAAD64}" srcId="{7A1BF1F0-9D7C-4E3E-93E7-2B1579267306}" destId="{8A3FCD51-A1FB-4651-8643-D9AC6F0AAD9E}" srcOrd="0" destOrd="0" parTransId="{4924FD99-E958-41AE-BEBD-E341AB9751AF}" sibTransId="{A1EFD4C4-BA56-47F4-BD65-854ED534CFC5}"/>
    <dgm:cxn modelId="{C9CEAC6D-AEC4-4E96-82B1-42660DB78B0C}" type="presOf" srcId="{8A3FCD51-A1FB-4651-8643-D9AC6F0AAD9E}" destId="{636453EE-375A-4C94-A8DF-087E763D0906}" srcOrd="0" destOrd="0" presId="urn:microsoft.com/office/officeart/2008/layout/VerticalCurvedList"/>
    <dgm:cxn modelId="{F4D102BB-3F63-47F9-9DE8-058DFDB79400}" srcId="{7A1BF1F0-9D7C-4E3E-93E7-2B1579267306}" destId="{1626B256-1A96-4BD2-8DBC-CC317D7C0CDA}" srcOrd="1" destOrd="0" parTransId="{4E94B9B0-FF36-4D01-B2D2-9F1BE9CAD134}" sibTransId="{551182D9-1687-4F92-BCBF-87C61BB8201C}"/>
    <dgm:cxn modelId="{C4DAC8D0-FFB2-4245-800D-770B33A410F7}" srcId="{7A1BF1F0-9D7C-4E3E-93E7-2B1579267306}" destId="{59C391BB-BDB4-41AC-8C68-7181C3C10076}" srcOrd="3" destOrd="0" parTransId="{CE818245-58B5-4DAB-A20A-699446EBB8EB}" sibTransId="{4B06D208-A760-4470-A3C7-0BE98C9353A1}"/>
    <dgm:cxn modelId="{B7AAB75F-C93E-43C9-87FD-0371E11594F1}" type="presOf" srcId="{1626B256-1A96-4BD2-8DBC-CC317D7C0CDA}" destId="{A9CCEF84-61F3-4EB5-A95A-B823AA7355E8}" srcOrd="0" destOrd="0" presId="urn:microsoft.com/office/officeart/2008/layout/VerticalCurvedList"/>
    <dgm:cxn modelId="{3A70B43C-DA77-4C1D-8A04-F86844580120}" type="presOf" srcId="{A1EFD4C4-BA56-47F4-BD65-854ED534CFC5}" destId="{EEAE0D81-F6E5-437D-8D06-1EB6056DDEE7}" srcOrd="0" destOrd="0" presId="urn:microsoft.com/office/officeart/2008/layout/VerticalCurvedList"/>
    <dgm:cxn modelId="{FF35B9D1-86C5-4969-AFE2-667845D2F5A0}" type="presOf" srcId="{7A1BF1F0-9D7C-4E3E-93E7-2B1579267306}" destId="{2D4AF49F-23C6-4989-8B3B-30E69AE31145}" srcOrd="0" destOrd="0" presId="urn:microsoft.com/office/officeart/2008/layout/VerticalCurvedList"/>
    <dgm:cxn modelId="{984A03BE-C2E2-4DAE-A235-8A94E285739C}" type="presOf" srcId="{59C391BB-BDB4-41AC-8C68-7181C3C10076}" destId="{7649D491-4CCB-4D56-ADE4-CCE4CD590DED}" srcOrd="0" destOrd="0" presId="urn:microsoft.com/office/officeart/2008/layout/VerticalCurvedList"/>
    <dgm:cxn modelId="{27DB4B0E-6411-4964-AC30-4EB091AA1EA1}" srcId="{7A1BF1F0-9D7C-4E3E-93E7-2B1579267306}" destId="{6AF9F077-9C3B-4B99-935F-ED10D9C4D1ED}" srcOrd="2" destOrd="0" parTransId="{3AD55A56-D83D-4EB3-A165-6AFC8C08A53B}" sibTransId="{758B043C-069D-44B3-9CDC-47406E6A2519}"/>
    <dgm:cxn modelId="{EC30A011-BEF3-42CE-948D-4D8BFF5661DB}" type="presParOf" srcId="{2D4AF49F-23C6-4989-8B3B-30E69AE31145}" destId="{F07B384B-0DC9-4F9F-AD18-56EB193B8558}" srcOrd="0" destOrd="0" presId="urn:microsoft.com/office/officeart/2008/layout/VerticalCurvedList"/>
    <dgm:cxn modelId="{9F40874F-4740-4FF3-92BB-1CCAE989F107}" type="presParOf" srcId="{F07B384B-0DC9-4F9F-AD18-56EB193B8558}" destId="{F2E2ECE8-AFC6-4F43-B7B0-EB8AE20E2E5E}" srcOrd="0" destOrd="0" presId="urn:microsoft.com/office/officeart/2008/layout/VerticalCurvedList"/>
    <dgm:cxn modelId="{80B0EE75-A730-491E-930D-F7FE60FF395F}" type="presParOf" srcId="{F2E2ECE8-AFC6-4F43-B7B0-EB8AE20E2E5E}" destId="{EA37A032-E202-4E39-AF9D-21F2D07D5146}" srcOrd="0" destOrd="0" presId="urn:microsoft.com/office/officeart/2008/layout/VerticalCurvedList"/>
    <dgm:cxn modelId="{5AFA87A5-A641-4C31-B847-9808A1811914}" type="presParOf" srcId="{F2E2ECE8-AFC6-4F43-B7B0-EB8AE20E2E5E}" destId="{EEAE0D81-F6E5-437D-8D06-1EB6056DDEE7}" srcOrd="1" destOrd="0" presId="urn:microsoft.com/office/officeart/2008/layout/VerticalCurvedList"/>
    <dgm:cxn modelId="{9FC47AAC-A4EB-4F08-88A2-235F3F774C96}" type="presParOf" srcId="{F2E2ECE8-AFC6-4F43-B7B0-EB8AE20E2E5E}" destId="{5CE71FD6-7272-4643-ACC0-F6812B1BB3AC}" srcOrd="2" destOrd="0" presId="urn:microsoft.com/office/officeart/2008/layout/VerticalCurvedList"/>
    <dgm:cxn modelId="{B4B5E6C2-098E-461F-9B33-47472BBD714B}" type="presParOf" srcId="{F2E2ECE8-AFC6-4F43-B7B0-EB8AE20E2E5E}" destId="{07E28589-58C0-4134-956A-58A27839BDAD}" srcOrd="3" destOrd="0" presId="urn:microsoft.com/office/officeart/2008/layout/VerticalCurvedList"/>
    <dgm:cxn modelId="{7CA991BD-6A72-4960-B92A-B654311EBEAB}" type="presParOf" srcId="{F07B384B-0DC9-4F9F-AD18-56EB193B8558}" destId="{636453EE-375A-4C94-A8DF-087E763D0906}" srcOrd="1" destOrd="0" presId="urn:microsoft.com/office/officeart/2008/layout/VerticalCurvedList"/>
    <dgm:cxn modelId="{98E10704-9EBC-442F-BC56-69A93E2B1BD8}" type="presParOf" srcId="{F07B384B-0DC9-4F9F-AD18-56EB193B8558}" destId="{011E8CCC-97A2-4306-9E72-3064B458D009}" srcOrd="2" destOrd="0" presId="urn:microsoft.com/office/officeart/2008/layout/VerticalCurvedList"/>
    <dgm:cxn modelId="{559EED56-CEA2-4795-9CEF-7C56BF68D9E3}" type="presParOf" srcId="{011E8CCC-97A2-4306-9E72-3064B458D009}" destId="{077DB946-4A3B-4083-9D45-F5FAFD650EEB}" srcOrd="0" destOrd="0" presId="urn:microsoft.com/office/officeart/2008/layout/VerticalCurvedList"/>
    <dgm:cxn modelId="{098985BE-1122-4B84-B181-E2584171FFB6}" type="presParOf" srcId="{F07B384B-0DC9-4F9F-AD18-56EB193B8558}" destId="{A9CCEF84-61F3-4EB5-A95A-B823AA7355E8}" srcOrd="3" destOrd="0" presId="urn:microsoft.com/office/officeart/2008/layout/VerticalCurvedList"/>
    <dgm:cxn modelId="{9D7399BB-0C2E-4DE6-BDA6-94ECF812EA84}" type="presParOf" srcId="{F07B384B-0DC9-4F9F-AD18-56EB193B8558}" destId="{AB50723F-3C86-4C84-8B07-5B6D3AB9E728}" srcOrd="4" destOrd="0" presId="urn:microsoft.com/office/officeart/2008/layout/VerticalCurvedList"/>
    <dgm:cxn modelId="{FC9C3921-558A-4D71-B0CA-172991EF9180}" type="presParOf" srcId="{AB50723F-3C86-4C84-8B07-5B6D3AB9E728}" destId="{28C03622-87B2-4ECE-A428-B1721650A08E}" srcOrd="0" destOrd="0" presId="urn:microsoft.com/office/officeart/2008/layout/VerticalCurvedList"/>
    <dgm:cxn modelId="{E306FF91-A20A-4005-945B-9EA86E9E6A82}" type="presParOf" srcId="{F07B384B-0DC9-4F9F-AD18-56EB193B8558}" destId="{82E5D4B9-61C7-449D-BE3F-505BEA37CAF5}" srcOrd="5" destOrd="0" presId="urn:microsoft.com/office/officeart/2008/layout/VerticalCurvedList"/>
    <dgm:cxn modelId="{5C31D2EC-4C6B-46C2-B3BD-3D8C8B8348CD}" type="presParOf" srcId="{F07B384B-0DC9-4F9F-AD18-56EB193B8558}" destId="{02FDAE54-3AB7-410C-9960-FA10575F60C8}" srcOrd="6" destOrd="0" presId="urn:microsoft.com/office/officeart/2008/layout/VerticalCurvedList"/>
    <dgm:cxn modelId="{10664F8E-7315-4025-A9BA-979470FB0BED}" type="presParOf" srcId="{02FDAE54-3AB7-410C-9960-FA10575F60C8}" destId="{7D884E19-4092-4AEC-BC35-1CD4E56852DD}" srcOrd="0" destOrd="0" presId="urn:microsoft.com/office/officeart/2008/layout/VerticalCurvedList"/>
    <dgm:cxn modelId="{791F9A22-0450-4A2D-B887-EBD0E1F24EE1}" type="presParOf" srcId="{F07B384B-0DC9-4F9F-AD18-56EB193B8558}" destId="{7649D491-4CCB-4D56-ADE4-CCE4CD590DED}" srcOrd="7" destOrd="0" presId="urn:microsoft.com/office/officeart/2008/layout/VerticalCurvedList"/>
    <dgm:cxn modelId="{343B065D-E359-4990-9171-28193C6C4678}" type="presParOf" srcId="{F07B384B-0DC9-4F9F-AD18-56EB193B8558}" destId="{3A903837-6522-444B-A302-F433AB695B40}" srcOrd="8" destOrd="0" presId="urn:microsoft.com/office/officeart/2008/layout/VerticalCurvedList"/>
    <dgm:cxn modelId="{B1EFD70B-07DA-4887-8079-2659C3E38C2C}" type="presParOf" srcId="{3A903837-6522-444B-A302-F433AB695B40}" destId="{8B8266BE-82DC-4D80-B2C9-6CB94036203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B1F01-155C-45D0-850D-D10757AA916A}" type="doc">
      <dgm:prSet loTypeId="urn:microsoft.com/office/officeart/2008/layout/VerticalAccentList" loCatId="list" qsTypeId="urn:microsoft.com/office/officeart/2005/8/quickstyle/3d1" qsCatId="3D" csTypeId="urn:microsoft.com/office/officeart/2005/8/colors/accent1_2" csCatId="accent1" phldr="1"/>
      <dgm:spPr/>
      <dgm:t>
        <a:bodyPr/>
        <a:lstStyle/>
        <a:p>
          <a:endParaRPr lang="en-US"/>
        </a:p>
      </dgm:t>
    </dgm:pt>
    <dgm:pt modelId="{C6F49F49-2639-45BD-BEEE-A0CDCD55D4DB}">
      <dgm:prSet phldrT="[Text]"/>
      <dgm:spPr/>
      <dgm:t>
        <a:bodyPr/>
        <a:lstStyle/>
        <a:p>
          <a:r>
            <a:rPr lang="en-US" dirty="0" smtClean="0"/>
            <a:t>100+ Years of Tradition</a:t>
          </a:r>
          <a:endParaRPr lang="en-US" dirty="0"/>
        </a:p>
      </dgm:t>
    </dgm:pt>
    <dgm:pt modelId="{AD0A5D95-7F4B-4F1D-93EC-07C2087AD3F3}" type="parTrans" cxnId="{55399E2C-BFD5-4FCC-95E8-D68E36843748}">
      <dgm:prSet/>
      <dgm:spPr/>
      <dgm:t>
        <a:bodyPr/>
        <a:lstStyle/>
        <a:p>
          <a:endParaRPr lang="en-US"/>
        </a:p>
      </dgm:t>
    </dgm:pt>
    <dgm:pt modelId="{EF3E66F5-E248-4DB4-9105-14265CE01115}" type="sibTrans" cxnId="{55399E2C-BFD5-4FCC-95E8-D68E36843748}">
      <dgm:prSet/>
      <dgm:spPr/>
      <dgm:t>
        <a:bodyPr/>
        <a:lstStyle/>
        <a:p>
          <a:endParaRPr lang="en-US"/>
        </a:p>
      </dgm:t>
    </dgm:pt>
    <dgm:pt modelId="{D8065D2A-F08A-4D12-96B2-ECEC746032B1}" type="pres">
      <dgm:prSet presAssocID="{226B1F01-155C-45D0-850D-D10757AA916A}" presName="Name0" presStyleCnt="0">
        <dgm:presLayoutVars>
          <dgm:chMax/>
          <dgm:chPref/>
          <dgm:dir/>
        </dgm:presLayoutVars>
      </dgm:prSet>
      <dgm:spPr/>
      <dgm:t>
        <a:bodyPr/>
        <a:lstStyle/>
        <a:p>
          <a:endParaRPr lang="en-US"/>
        </a:p>
      </dgm:t>
    </dgm:pt>
    <dgm:pt modelId="{D9398F39-646D-4B7B-85B7-8A127B04935A}" type="pres">
      <dgm:prSet presAssocID="{C6F49F49-2639-45BD-BEEE-A0CDCD55D4DB}" presName="parenttextcomposite" presStyleCnt="0"/>
      <dgm:spPr/>
    </dgm:pt>
    <dgm:pt modelId="{CCD16312-F1A0-4D4C-B917-C6DAE1A7D43B}" type="pres">
      <dgm:prSet presAssocID="{C6F49F49-2639-45BD-BEEE-A0CDCD55D4DB}" presName="parenttext" presStyleLbl="revTx" presStyleIdx="0" presStyleCnt="1">
        <dgm:presLayoutVars>
          <dgm:chMax/>
          <dgm:chPref val="2"/>
          <dgm:bulletEnabled val="1"/>
        </dgm:presLayoutVars>
      </dgm:prSet>
      <dgm:spPr/>
      <dgm:t>
        <a:bodyPr/>
        <a:lstStyle/>
        <a:p>
          <a:endParaRPr lang="en-US"/>
        </a:p>
      </dgm:t>
    </dgm:pt>
    <dgm:pt modelId="{5BC1D389-067D-4191-80EC-A19870BA67FA}" type="pres">
      <dgm:prSet presAssocID="{C6F49F49-2639-45BD-BEEE-A0CDCD55D4DB}" presName="parallelogramComposite" presStyleCnt="0"/>
      <dgm:spPr/>
    </dgm:pt>
    <dgm:pt modelId="{2AF2673D-9B7C-4BBC-B32F-E5F034473D43}" type="pres">
      <dgm:prSet presAssocID="{C6F49F49-2639-45BD-BEEE-A0CDCD55D4DB}" presName="parallelogram1" presStyleLbl="alignNode1" presStyleIdx="0" presStyleCnt="7"/>
      <dgm:spPr/>
    </dgm:pt>
    <dgm:pt modelId="{9D7E964D-2DB2-44E2-8687-AEA8E1B8C6CF}" type="pres">
      <dgm:prSet presAssocID="{C6F49F49-2639-45BD-BEEE-A0CDCD55D4DB}" presName="parallelogram2" presStyleLbl="alignNode1" presStyleIdx="1" presStyleCnt="7"/>
      <dgm:spPr/>
    </dgm:pt>
    <dgm:pt modelId="{D15127D0-58F3-4F62-ABEB-14B1DA523850}" type="pres">
      <dgm:prSet presAssocID="{C6F49F49-2639-45BD-BEEE-A0CDCD55D4DB}" presName="parallelogram3" presStyleLbl="alignNode1" presStyleIdx="2" presStyleCnt="7"/>
      <dgm:spPr/>
    </dgm:pt>
    <dgm:pt modelId="{B8F1BD6B-B4B0-4D88-AB61-FD2447D94283}" type="pres">
      <dgm:prSet presAssocID="{C6F49F49-2639-45BD-BEEE-A0CDCD55D4DB}" presName="parallelogram4" presStyleLbl="alignNode1" presStyleIdx="3" presStyleCnt="7"/>
      <dgm:spPr/>
    </dgm:pt>
    <dgm:pt modelId="{C31D2694-12EF-4B04-9DD2-8FFD42A64867}" type="pres">
      <dgm:prSet presAssocID="{C6F49F49-2639-45BD-BEEE-A0CDCD55D4DB}" presName="parallelogram5" presStyleLbl="alignNode1" presStyleIdx="4" presStyleCnt="7"/>
      <dgm:spPr/>
    </dgm:pt>
    <dgm:pt modelId="{A7C76209-A2A7-4C19-A7ED-B7993E57A58A}" type="pres">
      <dgm:prSet presAssocID="{C6F49F49-2639-45BD-BEEE-A0CDCD55D4DB}" presName="parallelogram6" presStyleLbl="alignNode1" presStyleIdx="5" presStyleCnt="7"/>
      <dgm:spPr/>
    </dgm:pt>
    <dgm:pt modelId="{B93579AF-66FD-4DFA-8DED-15D2539C2F94}" type="pres">
      <dgm:prSet presAssocID="{C6F49F49-2639-45BD-BEEE-A0CDCD55D4DB}" presName="parallelogram7" presStyleLbl="alignNode1" presStyleIdx="6" presStyleCnt="7"/>
      <dgm:spPr/>
    </dgm:pt>
  </dgm:ptLst>
  <dgm:cxnLst>
    <dgm:cxn modelId="{55399E2C-BFD5-4FCC-95E8-D68E36843748}" srcId="{226B1F01-155C-45D0-850D-D10757AA916A}" destId="{C6F49F49-2639-45BD-BEEE-A0CDCD55D4DB}" srcOrd="0" destOrd="0" parTransId="{AD0A5D95-7F4B-4F1D-93EC-07C2087AD3F3}" sibTransId="{EF3E66F5-E248-4DB4-9105-14265CE01115}"/>
    <dgm:cxn modelId="{30827B07-01B3-45A4-AF5E-8A9347F96E14}" type="presOf" srcId="{C6F49F49-2639-45BD-BEEE-A0CDCD55D4DB}" destId="{CCD16312-F1A0-4D4C-B917-C6DAE1A7D43B}" srcOrd="0" destOrd="0" presId="urn:microsoft.com/office/officeart/2008/layout/VerticalAccentList"/>
    <dgm:cxn modelId="{AD4860B2-9460-4CBD-AAE7-827120128489}" type="presOf" srcId="{226B1F01-155C-45D0-850D-D10757AA916A}" destId="{D8065D2A-F08A-4D12-96B2-ECEC746032B1}" srcOrd="0" destOrd="0" presId="urn:microsoft.com/office/officeart/2008/layout/VerticalAccentList"/>
    <dgm:cxn modelId="{25D58721-92DF-4134-8895-F81CAFC98237}" type="presParOf" srcId="{D8065D2A-F08A-4D12-96B2-ECEC746032B1}" destId="{D9398F39-646D-4B7B-85B7-8A127B04935A}" srcOrd="0" destOrd="0" presId="urn:microsoft.com/office/officeart/2008/layout/VerticalAccentList"/>
    <dgm:cxn modelId="{F365A939-91A6-4024-AD65-2AB80300797F}" type="presParOf" srcId="{D9398F39-646D-4B7B-85B7-8A127B04935A}" destId="{CCD16312-F1A0-4D4C-B917-C6DAE1A7D43B}" srcOrd="0" destOrd="0" presId="urn:microsoft.com/office/officeart/2008/layout/VerticalAccentList"/>
    <dgm:cxn modelId="{B28562AB-FF1D-49C0-B504-783E94E93452}" type="presParOf" srcId="{D8065D2A-F08A-4D12-96B2-ECEC746032B1}" destId="{5BC1D389-067D-4191-80EC-A19870BA67FA}" srcOrd="1" destOrd="0" presId="urn:microsoft.com/office/officeart/2008/layout/VerticalAccentList"/>
    <dgm:cxn modelId="{CDB44B83-F0F4-46A4-905E-7D5EEAA059CE}" type="presParOf" srcId="{5BC1D389-067D-4191-80EC-A19870BA67FA}" destId="{2AF2673D-9B7C-4BBC-B32F-E5F034473D43}" srcOrd="0" destOrd="0" presId="urn:microsoft.com/office/officeart/2008/layout/VerticalAccentList"/>
    <dgm:cxn modelId="{BB081ACE-C27D-4FEE-87FA-9731CE1BFBD5}" type="presParOf" srcId="{5BC1D389-067D-4191-80EC-A19870BA67FA}" destId="{9D7E964D-2DB2-44E2-8687-AEA8E1B8C6CF}" srcOrd="1" destOrd="0" presId="urn:microsoft.com/office/officeart/2008/layout/VerticalAccentList"/>
    <dgm:cxn modelId="{D5257521-D9E6-43D3-8824-4C8A6C4992C0}" type="presParOf" srcId="{5BC1D389-067D-4191-80EC-A19870BA67FA}" destId="{D15127D0-58F3-4F62-ABEB-14B1DA523850}" srcOrd="2" destOrd="0" presId="urn:microsoft.com/office/officeart/2008/layout/VerticalAccentList"/>
    <dgm:cxn modelId="{3EEFD07A-888D-4537-800B-24FA3252690E}" type="presParOf" srcId="{5BC1D389-067D-4191-80EC-A19870BA67FA}" destId="{B8F1BD6B-B4B0-4D88-AB61-FD2447D94283}" srcOrd="3" destOrd="0" presId="urn:microsoft.com/office/officeart/2008/layout/VerticalAccentList"/>
    <dgm:cxn modelId="{81EC13E2-E166-45F5-9E34-2B7DF741BFE8}" type="presParOf" srcId="{5BC1D389-067D-4191-80EC-A19870BA67FA}" destId="{C31D2694-12EF-4B04-9DD2-8FFD42A64867}" srcOrd="4" destOrd="0" presId="urn:microsoft.com/office/officeart/2008/layout/VerticalAccentList"/>
    <dgm:cxn modelId="{7217B452-89A3-4E23-83BD-0B26BD7A797D}" type="presParOf" srcId="{5BC1D389-067D-4191-80EC-A19870BA67FA}" destId="{A7C76209-A2A7-4C19-A7ED-B7993E57A58A}" srcOrd="5" destOrd="0" presId="urn:microsoft.com/office/officeart/2008/layout/VerticalAccentList"/>
    <dgm:cxn modelId="{BD18FA25-F133-4782-89CF-7D28E98ED1E8}" type="presParOf" srcId="{5BC1D389-067D-4191-80EC-A19870BA67FA}" destId="{B93579AF-66FD-4DFA-8DED-15D2539C2F94}"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4F198-EE3F-4894-9514-BA3B9C9DED16}" type="datetimeFigureOut">
              <a:rPr lang="en-US" smtClean="0"/>
              <a:t>5/20/2015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6225C-8B03-43CC-B031-F760B615E1E6}" type="slidenum">
              <a:rPr lang="en-US" smtClean="0"/>
              <a:t>‹#›</a:t>
            </a:fld>
            <a:endParaRPr lang="en-US"/>
          </a:p>
        </p:txBody>
      </p:sp>
    </p:spTree>
    <p:extLst>
      <p:ext uri="{BB962C8B-B14F-4D97-AF65-F5344CB8AC3E}">
        <p14:creationId xmlns:p14="http://schemas.microsoft.com/office/powerpoint/2010/main" val="366906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accent4"/>
              </a:solidFill>
            </a:endParaRPr>
          </a:p>
        </p:txBody>
      </p:sp>
      <p:sp>
        <p:nvSpPr>
          <p:cNvPr id="4" name="Slide Number Placeholder 3"/>
          <p:cNvSpPr>
            <a:spLocks noGrp="1"/>
          </p:cNvSpPr>
          <p:nvPr>
            <p:ph type="sldNum" sz="quarter" idx="10"/>
          </p:nvPr>
        </p:nvSpPr>
        <p:spPr/>
        <p:txBody>
          <a:bodyPr/>
          <a:lstStyle/>
          <a:p>
            <a:fld id="{1A85C7E2-1EED-48B5-9F71-CFE8E2F6E63D}" type="slidenum">
              <a:rPr lang="en-US" smtClean="0"/>
              <a:t>4</a:t>
            </a:fld>
            <a:endParaRPr lang="en-US"/>
          </a:p>
        </p:txBody>
      </p:sp>
    </p:spTree>
    <p:extLst>
      <p:ext uri="{BB962C8B-B14F-4D97-AF65-F5344CB8AC3E}">
        <p14:creationId xmlns:p14="http://schemas.microsoft.com/office/powerpoint/2010/main" val="409031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61593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Quality is usually</a:t>
            </a:r>
            <a:r>
              <a:rPr lang="en-US" baseline="0" dirty="0" smtClean="0"/>
              <a:t> in the medium range.</a:t>
            </a:r>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75927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focused on quality and access</a:t>
            </a:r>
          </a:p>
          <a:p>
            <a:r>
              <a:rPr lang="en-US" dirty="0" smtClean="0"/>
              <a:t>Used survey results to guide the work of the subcommittee</a:t>
            </a:r>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19009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recommendations were developed</a:t>
            </a:r>
          </a:p>
          <a:p>
            <a:r>
              <a:rPr lang="en-US" dirty="0" smtClean="0"/>
              <a:t>	one</a:t>
            </a:r>
            <a:r>
              <a:rPr lang="en-US" baseline="0" dirty="0" smtClean="0"/>
              <a:t> was completed</a:t>
            </a:r>
          </a:p>
          <a:p>
            <a:r>
              <a:rPr lang="en-US" baseline="0" dirty="0" smtClean="0"/>
              <a:t>	6 deleted and incorporated into preliminary recommendations</a:t>
            </a:r>
          </a:p>
          <a:p>
            <a:r>
              <a:rPr lang="en-US" baseline="0" dirty="0" smtClean="0"/>
              <a:t>	10 DECAL policy decisions</a:t>
            </a:r>
          </a:p>
          <a:p>
            <a:r>
              <a:rPr lang="en-US" baseline="0" dirty="0" smtClean="0"/>
              <a:t>	6 being sent for full commission consideration</a:t>
            </a:r>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241077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95303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6643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for bachelor level is 5% above the current pay. Master level base salary is based on the current K-12 scale.</a:t>
            </a:r>
            <a:endParaRPr lang="en-US" sz="4700" dirty="0"/>
          </a:p>
          <a:p>
            <a:r>
              <a:rPr lang="en-US" dirty="0" smtClean="0"/>
              <a:t>Potential cost for recommendation is between $11.1 million and $19.2 million.</a:t>
            </a:r>
            <a:endParaRPr lang="en-US" sz="3900" dirty="0"/>
          </a:p>
          <a:p>
            <a:pPr marL="622224" lvl="1" indent="-284535"/>
            <a:r>
              <a:rPr lang="en-US" dirty="0" smtClean="0"/>
              <a:t>$800,059 required to increase the base salary for the bachelor credential. $9,468,267 required to add new credential for masters.</a:t>
            </a:r>
            <a:endParaRPr lang="en-US" sz="3500" dirty="0"/>
          </a:p>
          <a:p>
            <a:pPr marL="622224" lvl="1" indent="-284535"/>
            <a:r>
              <a:rPr lang="en-US" dirty="0" smtClean="0"/>
              <a:t>$837,972 to add 1% for all teachers with two years or more experience. $2,513,917 to add 3% for all teachers with two years or more experience.</a:t>
            </a:r>
            <a:endParaRPr lang="en-US" sz="3500" dirty="0"/>
          </a:p>
          <a:p>
            <a:pPr marL="622224" lvl="1" indent="-284535"/>
            <a:r>
              <a:rPr lang="en-US" dirty="0" smtClean="0"/>
              <a:t>$2,834,774 to add 1% for every two years of experience for each current qualifying teacher up to 20 years. $8,905,042 to add 3% for every two years of experience for each current qualifying teacher up to 20 years. </a:t>
            </a:r>
          </a:p>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24886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retention rate</a:t>
            </a:r>
          </a:p>
          <a:p>
            <a:r>
              <a:rPr lang="en-US" dirty="0" smtClean="0"/>
              <a:t>Survey</a:t>
            </a:r>
            <a:r>
              <a:rPr lang="en-US" baseline="0" dirty="0" smtClean="0"/>
              <a:t> told us that teachers are leaving for k-12 jobs</a:t>
            </a:r>
          </a:p>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84292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 pays $13,</a:t>
            </a:r>
          </a:p>
          <a:p>
            <a:r>
              <a:rPr lang="en-US" dirty="0" smtClean="0"/>
              <a:t>Must pay 100% of salary</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Potential cost for recommendation is between $5.1 million for an 8% increase and $7 million for an 11% increase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For FY16, K-12 instructional aides are funded at $12,942.75 in QBE. Formula requires that they be funded at 1/3 of the cost of a base teacher’s salary.</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15611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0505"/>
            <a:r>
              <a:rPr lang="en-US" sz="2500" dirty="0"/>
              <a:t>Potential cost of recommendation is between $31.9 million and $33.4 million to fund necessary additional classes</a:t>
            </a:r>
          </a:p>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8100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6225C-8B03-43CC-B031-F760B615E1E6}" type="slidenum">
              <a:rPr lang="en-US" smtClean="0"/>
              <a:t>5</a:t>
            </a:fld>
            <a:endParaRPr lang="en-US"/>
          </a:p>
        </p:txBody>
      </p:sp>
    </p:spTree>
    <p:extLst>
      <p:ext uri="{BB962C8B-B14F-4D97-AF65-F5344CB8AC3E}">
        <p14:creationId xmlns:p14="http://schemas.microsoft.com/office/powerpoint/2010/main" val="191637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Potential cost of recommendation is between $5.8 million and $9.2 million</a:t>
            </a:r>
          </a:p>
          <a:p>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71520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13451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62221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2FF208-4D3E-4EA1-B509-A4DB9568DA1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162533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4" name="Slide Number Placeholder 3"/>
          <p:cNvSpPr>
            <a:spLocks noGrp="1"/>
          </p:cNvSpPr>
          <p:nvPr>
            <p:ph type="sldNum" sz="quarter" idx="10"/>
          </p:nvPr>
        </p:nvSpPr>
        <p:spPr/>
        <p:txBody>
          <a:bodyPr/>
          <a:lstStyle/>
          <a:p>
            <a:fld id="{C32FF208-4D3E-4EA1-B509-A4DB9568DA11}" type="slidenum">
              <a:rPr lang="en-US" smtClean="0">
                <a:solidFill>
                  <a:prstClr val="black"/>
                </a:solidFill>
              </a:rPr>
              <a:pPr/>
              <a:t>37</a:t>
            </a:fld>
            <a:endParaRPr lang="en-US">
              <a:solidFill>
                <a:prstClr val="black"/>
              </a:solidFill>
            </a:endParaRPr>
          </a:p>
        </p:txBody>
      </p:sp>
      <p:sp>
        <p:nvSpPr>
          <p:cNvPr id="5" name="Notes Placeholder 2"/>
          <p:cNvSpPr>
            <a:spLocks noGrp="1"/>
          </p:cNvSpPr>
          <p:nvPr>
            <p:ph type="body" idx="1"/>
          </p:nvPr>
        </p:nvSpPr>
        <p:spPr/>
        <p:txBody>
          <a:bodyPr/>
          <a:lstStyle/>
          <a:p>
            <a:pPr defTabSz="936163">
              <a:defRPr/>
            </a:pPr>
            <a:endParaRPr lang="en-US" sz="1400" b="1" dirty="0" smtClean="0">
              <a:cs typeface="Aharoni" panose="02010803020104030203" pitchFamily="2" charset="-79"/>
            </a:endParaRPr>
          </a:p>
          <a:p>
            <a:pPr defTabSz="936163">
              <a:defRPr/>
            </a:pPr>
            <a:endParaRPr lang="en-US" sz="1400" b="1" dirty="0">
              <a:cs typeface="Aharoni" panose="02010803020104030203" pitchFamily="2" charset="-79"/>
            </a:endParaRPr>
          </a:p>
          <a:p>
            <a:pPr defTabSz="936163">
              <a:defRPr/>
            </a:pPr>
            <a:endParaRPr lang="en-US" sz="1400" b="1" dirty="0">
              <a:cs typeface="Aharoni" panose="02010803020104030203" pitchFamily="2" charset="-79"/>
            </a:endParaRPr>
          </a:p>
          <a:p>
            <a:endParaRPr lang="en-US" sz="1400" u="sng" dirty="0">
              <a:cs typeface="Aharoni" panose="02010803020104030203" pitchFamily="2" charset="-79"/>
            </a:endParaRPr>
          </a:p>
        </p:txBody>
      </p:sp>
    </p:spTree>
    <p:extLst>
      <p:ext uri="{BB962C8B-B14F-4D97-AF65-F5344CB8AC3E}">
        <p14:creationId xmlns:p14="http://schemas.microsoft.com/office/powerpoint/2010/main" val="288998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sz="1400" u="sng" dirty="0">
              <a:cs typeface="Aharoni" panose="02010803020104030203" pitchFamily="2" charset="-79"/>
            </a:endParaRPr>
          </a:p>
        </p:txBody>
      </p:sp>
      <p:sp>
        <p:nvSpPr>
          <p:cNvPr id="4" name="Slide Number Placeholder 3"/>
          <p:cNvSpPr>
            <a:spLocks noGrp="1"/>
          </p:cNvSpPr>
          <p:nvPr>
            <p:ph type="sldNum" sz="quarter" idx="10"/>
          </p:nvPr>
        </p:nvSpPr>
        <p:spPr/>
        <p:txBody>
          <a:bodyPr/>
          <a:lstStyle/>
          <a:p>
            <a:fld id="{C32FF208-4D3E-4EA1-B509-A4DB9568DA1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61736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latin typeface="+mn-lt"/>
              <a:cs typeface="Aharoni" panose="02010803020104030203" pitchFamily="2" charset="-79"/>
            </a:endParaRPr>
          </a:p>
        </p:txBody>
      </p:sp>
      <p:sp>
        <p:nvSpPr>
          <p:cNvPr id="4" name="Slide Number Placeholder 3"/>
          <p:cNvSpPr>
            <a:spLocks noGrp="1"/>
          </p:cNvSpPr>
          <p:nvPr>
            <p:ph type="sldNum" sz="quarter" idx="10"/>
          </p:nvPr>
        </p:nvSpPr>
        <p:spPr/>
        <p:txBody>
          <a:bodyPr/>
          <a:lstStyle/>
          <a:p>
            <a:fld id="{C32FF208-4D3E-4EA1-B509-A4DB9568DA1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21110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FF208-4D3E-4EA1-B509-A4DB9568DA1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259663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FF208-4D3E-4EA1-B509-A4DB9568DA11}"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9105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6225C-8B03-43CC-B031-F760B615E1E6}" type="slidenum">
              <a:rPr lang="en-US" smtClean="0"/>
              <a:t>15</a:t>
            </a:fld>
            <a:endParaRPr lang="en-US"/>
          </a:p>
        </p:txBody>
      </p:sp>
    </p:spTree>
    <p:extLst>
      <p:ext uri="{BB962C8B-B14F-4D97-AF65-F5344CB8AC3E}">
        <p14:creationId xmlns:p14="http://schemas.microsoft.com/office/powerpoint/2010/main" val="273198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568" y="8830485"/>
            <a:ext cx="2971903" cy="464345"/>
          </a:xfrm>
          <a:prstGeom prst="rect">
            <a:avLst/>
          </a:prstGeom>
        </p:spPr>
        <p:txBody>
          <a:bodyPr lIns="88963" tIns="44479" rIns="88963" bIns="44479"/>
          <a:lstStyle/>
          <a:p>
            <a:pPr>
              <a:defRPr/>
            </a:pPr>
            <a:fld id="{66228FBC-DA1B-42AE-B5AA-8358BECA55DD}"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24464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5898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80121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8337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During the first years of life, there is rapid</a:t>
            </a:r>
            <a:r>
              <a:rPr lang="en-US" baseline="0" dirty="0" smtClean="0"/>
              <a:t> brain growth that forms the foundation for learning.</a:t>
            </a:r>
          </a:p>
          <a:p>
            <a:endParaRPr lang="en-US" baseline="0" dirty="0" smtClean="0"/>
          </a:p>
          <a:p>
            <a:r>
              <a:rPr lang="en-US" baseline="0" dirty="0" smtClean="0"/>
              <a:t>2. High quality early learning experiences provide a strong foundation.</a:t>
            </a:r>
          </a:p>
          <a:p>
            <a:endParaRPr lang="en-US" baseline="0" dirty="0" smtClean="0"/>
          </a:p>
          <a:p>
            <a:r>
              <a:rPr lang="en-US" baseline="0" dirty="0" smtClean="0"/>
              <a:t>Achievement gaps have been documented in children as  young as 18 months.</a:t>
            </a:r>
            <a:endParaRPr lang="en-US" dirty="0"/>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92099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E8E0288-DAE8-4D2F-B175-04871B08421D}"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69817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903BA0-DCE3-4C44-BEE2-B7C70B854979}" type="datetimeFigureOut">
              <a:rPr lang="en-US" smtClean="0"/>
              <a:t>5/20/2015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37A3EC4-1E36-45F4-A402-D0CA41BEB7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044" y="1905000"/>
            <a:ext cx="7681913" cy="1523495"/>
          </a:xfrm>
        </p:spPr>
        <p:txBody>
          <a:bodyPr>
            <a:noAutofit/>
          </a:bodyPr>
          <a:lstStyle>
            <a:lvl1pPr algn="ct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1044" y="3886200"/>
            <a:ext cx="7681913" cy="461665"/>
          </a:xfrm>
        </p:spPr>
        <p:txBody>
          <a:bodyPr>
            <a:noAutofit/>
          </a:bodyPr>
          <a:lstStyle>
            <a:lvl1pPr marL="0" indent="0" algn="ctr">
              <a:lnSpc>
                <a:spcPct val="90000"/>
              </a:lnSpc>
              <a:spcBef>
                <a:spcPts val="0"/>
              </a:spcBef>
              <a:buNone/>
              <a:defRPr>
                <a:solidFill>
                  <a:schemeClr val="tx1"/>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4C-logoMd.gif"/>
          <p:cNvPicPr>
            <a:picLocks noChangeAspect="1"/>
          </p:cNvPicPr>
          <p:nvPr userDrawn="1"/>
        </p:nvPicPr>
        <p:blipFill>
          <a:blip r:embed="rId2"/>
          <a:srcRect t="4348" b="12174"/>
          <a:stretch>
            <a:fillRect/>
          </a:stretch>
        </p:blipFill>
        <p:spPr>
          <a:xfrm>
            <a:off x="3390900" y="4528930"/>
            <a:ext cx="2362200" cy="1643269"/>
          </a:xfrm>
          <a:prstGeom prst="rect">
            <a:avLst/>
          </a:prstGeom>
        </p:spPr>
      </p:pic>
    </p:spTree>
    <p:extLst>
      <p:ext uri="{BB962C8B-B14F-4D97-AF65-F5344CB8AC3E}">
        <p14:creationId xmlns:p14="http://schemas.microsoft.com/office/powerpoint/2010/main" val="351994893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hoto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044" y="1905000"/>
            <a:ext cx="7681913" cy="1523495"/>
          </a:xfrm>
        </p:spPr>
        <p:txBody>
          <a:bodyPr>
            <a:noAutofit/>
          </a:bodyPr>
          <a:lstStyle>
            <a:lvl1pPr algn="ct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1044" y="3886200"/>
            <a:ext cx="7681913" cy="461665"/>
          </a:xfrm>
        </p:spPr>
        <p:txBody>
          <a:bodyPr>
            <a:noAutofit/>
          </a:bodyPr>
          <a:lstStyle>
            <a:lvl1pPr marL="0" indent="0" algn="ctr">
              <a:lnSpc>
                <a:spcPct val="90000"/>
              </a:lnSpc>
              <a:spcBef>
                <a:spcPts val="0"/>
              </a:spcBef>
              <a:buNone/>
              <a:defRPr>
                <a:solidFill>
                  <a:schemeClr val="tx1"/>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4C-logoMd.gif"/>
          <p:cNvPicPr>
            <a:picLocks noChangeAspect="1"/>
          </p:cNvPicPr>
          <p:nvPr userDrawn="1"/>
        </p:nvPicPr>
        <p:blipFill>
          <a:blip r:embed="rId2"/>
          <a:srcRect t="4348" b="12174"/>
          <a:stretch>
            <a:fillRect/>
          </a:stretch>
        </p:blipFill>
        <p:spPr>
          <a:xfrm>
            <a:off x="3390900" y="4528930"/>
            <a:ext cx="2362200" cy="1643269"/>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73855"/>
            <a:ext cx="914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3547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30352"/>
            <a:ext cx="6934200" cy="457200"/>
          </a:xfrm>
        </p:spPr>
        <p:txBody>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381000" y="1524000"/>
            <a:ext cx="8382000" cy="4572000"/>
          </a:xfrm>
        </p:spPr>
        <p:txBody>
          <a:bodyPr>
            <a:normAutofit/>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Box 10"/>
          <p:cNvSpPr txBox="1"/>
          <p:nvPr/>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pic>
        <p:nvPicPr>
          <p:cNvPr id="12" name="Picture 11" descr="4C-logoMd.gif"/>
          <p:cNvPicPr>
            <a:picLocks noChangeAspect="1"/>
          </p:cNvPicPr>
          <p:nvPr/>
        </p:nvPicPr>
        <p:blipFill>
          <a:blip r:embed="rId2"/>
          <a:srcRect t="4348" b="12174"/>
          <a:stretch>
            <a:fillRect/>
          </a:stretch>
        </p:blipFill>
        <p:spPr>
          <a:xfrm>
            <a:off x="7391400" y="0"/>
            <a:ext cx="1752600" cy="1219200"/>
          </a:xfrm>
          <a:prstGeom prst="rect">
            <a:avLst/>
          </a:prstGeom>
        </p:spPr>
      </p:pic>
    </p:spTree>
    <p:extLst>
      <p:ext uri="{BB962C8B-B14F-4D97-AF65-F5344CB8AC3E}">
        <p14:creationId xmlns:p14="http://schemas.microsoft.com/office/powerpoint/2010/main" val="25396998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30352"/>
            <a:ext cx="6934200" cy="4572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523998"/>
            <a:ext cx="4114800" cy="4572001"/>
          </a:xfrm>
        </p:spPr>
        <p:txBody>
          <a:bodyPr/>
          <a:lstStyle>
            <a:lvl1pPr marL="339976" indent="-339976">
              <a:lnSpc>
                <a:spcPct val="100000"/>
              </a:lnSpc>
              <a:defRPr sz="2800"/>
            </a:lvl1pPr>
            <a:lvl2pPr marL="673338" indent="-325424">
              <a:lnSpc>
                <a:spcPct val="100000"/>
              </a:lnSpc>
              <a:defRPr sz="2400"/>
            </a:lvl2pPr>
            <a:lvl3pPr marL="953785" indent="-288384">
              <a:lnSpc>
                <a:spcPct val="100000"/>
              </a:lnSpc>
              <a:defRPr sz="2000"/>
            </a:lvl3pPr>
            <a:lvl4pPr marL="1227618" indent="-273833">
              <a:lnSpc>
                <a:spcPct val="100000"/>
              </a:lnSpc>
              <a:defRPr sz="1800"/>
            </a:lvl4pPr>
            <a:lvl5pPr marL="1516002" indent="-280447">
              <a:lnSpc>
                <a:spcPct val="10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0"/>
            <a:ext cx="4114800" cy="4572000"/>
          </a:xfrm>
        </p:spPr>
        <p:txBody>
          <a:bodyPr/>
          <a:lstStyle>
            <a:lvl1pPr marL="347914" indent="-347914">
              <a:lnSpc>
                <a:spcPct val="100000"/>
              </a:lnSpc>
              <a:defRPr sz="2800"/>
            </a:lvl1pPr>
            <a:lvl2pPr marL="673338" indent="-339976">
              <a:lnSpc>
                <a:spcPct val="100000"/>
              </a:lnSpc>
              <a:defRPr sz="2400"/>
            </a:lvl2pPr>
            <a:lvl3pPr marL="961722" indent="-302936">
              <a:lnSpc>
                <a:spcPct val="100000"/>
              </a:lnSpc>
              <a:defRPr sz="2000"/>
            </a:lvl3pPr>
            <a:lvl4pPr marL="1227618" indent="-265896">
              <a:lnSpc>
                <a:spcPct val="100000"/>
              </a:lnSpc>
              <a:defRPr sz="1800"/>
            </a:lvl4pPr>
            <a:lvl5pPr marL="1516002" indent="-273833">
              <a:lnSpc>
                <a:spcPct val="10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7" name="TextBox 6"/>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34069413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530352"/>
            <a:ext cx="6931152" cy="457200"/>
          </a:xfrm>
        </p:spPr>
        <p:txBody>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3749040"/>
          </a:xfrm>
        </p:spPr>
        <p:txBody>
          <a:bodyPr/>
          <a:lstStyle>
            <a:lvl1pPr marL="281770" indent="-281770">
              <a:lnSpc>
                <a:spcPct val="100000"/>
              </a:lnSpc>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7322"/>
            <a:ext cx="4117974" cy="3749040"/>
          </a:xfrm>
        </p:spPr>
        <p:txBody>
          <a:bodyPr/>
          <a:lstStyle>
            <a:lvl1pPr marL="296321" indent="-296321">
              <a:lnSpc>
                <a:spcPct val="100000"/>
              </a:lnSpc>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11" name="TextBox 10"/>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20864974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81000" y="533400"/>
            <a:ext cx="6931152" cy="457200"/>
          </a:xfrm>
        </p:spPr>
        <p:txBody>
          <a:bodyPr/>
          <a:lstStyle>
            <a:lvl1pPr algn="l">
              <a:defRPr sz="3600"/>
            </a:lvl1pPr>
          </a:lstStyle>
          <a:p>
            <a:r>
              <a:rPr lang="en-US" smtClean="0"/>
              <a:t>Click to edit Master title style</a:t>
            </a:r>
            <a:endParaRPr lang="en-US" dirty="0"/>
          </a:p>
        </p:txBody>
      </p:sp>
      <p:pic>
        <p:nvPicPr>
          <p:cNvPr id="8" name="Picture 7"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5" name="TextBox 4"/>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28653416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6" name="TextBox 5"/>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33359646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524000"/>
            <a:ext cx="4114800" cy="4572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8200" y="1524000"/>
            <a:ext cx="4114800" cy="4572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txBox="1">
            <a:spLocks/>
          </p:cNvSpPr>
          <p:nvPr/>
        </p:nvSpPr>
        <p:spPr>
          <a:xfrm>
            <a:off x="381000" y="530352"/>
            <a:ext cx="6931152" cy="457200"/>
          </a:xfrm>
          <a:prstGeom prst="rect">
            <a:avLst/>
          </a:prstGeom>
        </p:spPr>
        <p:txBody>
          <a:bodyPr vert="horz" wrap="square" lIns="0" tIns="0" rIns="0" bIns="0" rtlCol="0" anchor="t">
            <a:spAutoFit/>
          </a:bodyPr>
          <a:lstStyle>
            <a:lvl1pPr algn="l">
              <a:defRPr sz="3600"/>
            </a:lvl1pPr>
          </a:lstStyle>
          <a:p>
            <a:pPr defTabSz="912813" eaLnBrk="0" fontAlgn="base" hangingPunct="0">
              <a:lnSpc>
                <a:spcPct val="90000"/>
              </a:lnSpc>
              <a:spcBef>
                <a:spcPct val="0"/>
              </a:spcBef>
              <a:spcAft>
                <a:spcPct val="0"/>
              </a:spcAft>
              <a:defRPr/>
            </a:pPr>
            <a:r>
              <a:rPr lang="en-US"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rPr>
              <a:t>Click to edit Master title style</a:t>
            </a:r>
            <a:endParaRPr lang="en-US"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cs typeface="Arial" charset="0"/>
            </a:endParaRPr>
          </a:p>
        </p:txBody>
      </p:sp>
      <p:pic>
        <p:nvPicPr>
          <p:cNvPr id="10" name="Picture 9" descr="4C-logoMd.gif"/>
          <p:cNvPicPr>
            <a:picLocks noChangeAspect="1"/>
          </p:cNvPicPr>
          <p:nvPr/>
        </p:nvPicPr>
        <p:blipFill>
          <a:blip r:embed="rId2"/>
          <a:srcRect t="4348" b="12174"/>
          <a:stretch>
            <a:fillRect/>
          </a:stretch>
        </p:blipFill>
        <p:spPr>
          <a:xfrm>
            <a:off x="7391400" y="0"/>
            <a:ext cx="1752600" cy="1219200"/>
          </a:xfrm>
          <a:prstGeom prst="rect">
            <a:avLst/>
          </a:prstGeom>
        </p:spPr>
      </p:pic>
      <p:sp>
        <p:nvSpPr>
          <p:cNvPr id="7" name="TextBox 6"/>
          <p:cNvSpPr txBox="1"/>
          <p:nvPr userDrawn="1"/>
        </p:nvSpPr>
        <p:spPr>
          <a:xfrm>
            <a:off x="8458200" y="6477000"/>
            <a:ext cx="609600" cy="338554"/>
          </a:xfrm>
          <a:prstGeom prst="rect">
            <a:avLst/>
          </a:prstGeom>
          <a:noFill/>
        </p:spPr>
        <p:txBody>
          <a:bodyPr wrap="square" rtlCol="0">
            <a:spAutoFit/>
          </a:bodyPr>
          <a:lstStyle/>
          <a:p>
            <a:pPr algn="r"/>
            <a:fld id="{8CA4CED7-CFC4-4FC0-90C4-B462E59A247B}" type="slidenum">
              <a:rPr lang="en-US" sz="1600" smtClean="0">
                <a:solidFill>
                  <a:srgbClr val="FFFFFF">
                    <a:lumMod val="95000"/>
                  </a:srgbClr>
                </a:solidFill>
              </a:rPr>
              <a:pPr algn="r"/>
              <a:t>‹#›</a:t>
            </a:fld>
            <a:endParaRPr lang="en-US" sz="1600" dirty="0">
              <a:solidFill>
                <a:srgbClr val="FFFFFF">
                  <a:lumMod val="95000"/>
                </a:srgbClr>
              </a:solidFill>
            </a:endParaRPr>
          </a:p>
        </p:txBody>
      </p:sp>
    </p:spTree>
    <p:extLst>
      <p:ext uri="{BB962C8B-B14F-4D97-AF65-F5344CB8AC3E}">
        <p14:creationId xmlns:p14="http://schemas.microsoft.com/office/powerpoint/2010/main" val="1845128514"/>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4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solidFill>
                  <a:prstClr val="white">
                    <a:lumMod val="50000"/>
                  </a:prstClr>
                </a:solidFill>
              </a:rPr>
              <a:pPr/>
              <a:t>5/20/2015</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solidFill>
                  <a:prstClr val="white">
                    <a:lumMod val="65000"/>
                  </a:prstClr>
                </a:solidFill>
              </a:rPr>
              <a:pPr/>
              <a:t>‹#›</a:t>
            </a:fld>
            <a:endParaRPr lang="en-US" dirty="0">
              <a:solidFill>
                <a:prstClr val="white">
                  <a:lumMod val="65000"/>
                </a:prst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03355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838183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857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057137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smtClean="0"/>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8" name="Footer Placeholder 7"/>
          <p:cNvSpPr>
            <a:spLocks noGrp="1"/>
          </p:cNvSpPr>
          <p:nvPr>
            <p:ph type="ftr" sz="quarter" idx="11"/>
          </p:nvPr>
        </p:nvSpPr>
        <p:spPr/>
        <p:txBody>
          <a:bodyPr/>
          <a:lstStyle/>
          <a:p>
            <a:endParaRPr lang="en-US" dirty="0">
              <a:solidFill>
                <a:srgbClr val="303030">
                  <a:lumMod val="20000"/>
                  <a:lumOff val="8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488647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4" name="Footer Placeholder 3"/>
          <p:cNvSpPr>
            <a:spLocks noGrp="1"/>
          </p:cNvSpPr>
          <p:nvPr>
            <p:ph type="ftr" sz="quarter" idx="11"/>
          </p:nvPr>
        </p:nvSpPr>
        <p:spPr/>
        <p:txBody>
          <a:bodyPr/>
          <a:lstStyle/>
          <a:p>
            <a:endParaRPr lang="en-US" dirty="0">
              <a:solidFill>
                <a:srgbClr val="303030">
                  <a:lumMod val="20000"/>
                  <a:lumOff val="8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484701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20000"/>
                  <a:lumOff val="8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07759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4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600"/>
              </a:spcBef>
              <a:buNone/>
              <a:defRPr sz="9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2282906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1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600"/>
              </a:spcBef>
              <a:buNone/>
              <a:defRPr sz="975">
                <a:solidFill>
                  <a:schemeClr val="bg1">
                    <a:lumMod val="8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6" name="Footer Placeholder 5"/>
          <p:cNvSpPr>
            <a:spLocks noGrp="1"/>
          </p:cNvSpPr>
          <p:nvPr>
            <p:ph type="ftr" sz="quarter" idx="11"/>
          </p:nvPr>
        </p:nvSpPr>
        <p:spPr/>
        <p:txBody>
          <a:bodyPr/>
          <a:lstStyle/>
          <a:p>
            <a:endParaRPr lang="en-US" dirty="0">
              <a:solidFill>
                <a:srgbClr val="303030">
                  <a:lumMod val="20000"/>
                  <a:lumOff val="8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745408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262517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solidFill>
                  <a:srgbClr val="303030">
                    <a:lumMod val="20000"/>
                    <a:lumOff val="80000"/>
                  </a:srgbClr>
                </a:solidFill>
              </a:rPr>
              <a:pPr/>
              <a:t>5/20/2015</a:t>
            </a:fld>
            <a:endParaRPr lang="en-US" dirty="0">
              <a:solidFill>
                <a:srgbClr val="303030">
                  <a:lumMod val="20000"/>
                  <a:lumOff val="80000"/>
                </a:srgbClr>
              </a:solidFill>
            </a:endParaRPr>
          </a:p>
        </p:txBody>
      </p:sp>
      <p:sp>
        <p:nvSpPr>
          <p:cNvPr id="5" name="Footer Placeholder 4"/>
          <p:cNvSpPr>
            <a:spLocks noGrp="1"/>
          </p:cNvSpPr>
          <p:nvPr>
            <p:ph type="ftr" sz="quarter" idx="11"/>
          </p:nvPr>
        </p:nvSpPr>
        <p:spPr/>
        <p:txBody>
          <a:bodyPr/>
          <a:lstStyle/>
          <a:p>
            <a:endParaRPr lang="en-US" dirty="0">
              <a:solidFill>
                <a:srgbClr val="303030">
                  <a:lumMod val="20000"/>
                  <a:lumOff val="8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303030">
                    <a:lumMod val="60000"/>
                    <a:lumOff val="40000"/>
                  </a:srgbClr>
                </a:solidFill>
              </a:rPr>
              <a:pPr/>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389321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1"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244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15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1"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0"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546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592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4"/>
            <a:ext cx="4041775" cy="639763"/>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24525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3515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304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23" indent="0">
              <a:buNone/>
              <a:defRPr sz="1200"/>
            </a:lvl2pPr>
            <a:lvl3pPr marL="914446" indent="0">
              <a:buNone/>
              <a:defRPr sz="1000"/>
            </a:lvl3pPr>
            <a:lvl4pPr marL="1371669" indent="0">
              <a:buNone/>
              <a:defRPr sz="933"/>
            </a:lvl4pPr>
            <a:lvl5pPr marL="1828891" indent="0">
              <a:buNone/>
              <a:defRPr sz="933"/>
            </a:lvl5pPr>
            <a:lvl6pPr marL="2286114" indent="0">
              <a:buNone/>
              <a:defRPr sz="933"/>
            </a:lvl6pPr>
            <a:lvl7pPr marL="2743337" indent="0">
              <a:buNone/>
              <a:defRPr sz="933"/>
            </a:lvl7pPr>
            <a:lvl8pPr marL="3200560" indent="0">
              <a:buNone/>
              <a:defRPr sz="933"/>
            </a:lvl8pPr>
            <a:lvl9pPr marL="3657783"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7996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23" indent="0">
              <a:buNone/>
              <a:defRPr sz="1200"/>
            </a:lvl2pPr>
            <a:lvl3pPr marL="914446" indent="0">
              <a:buNone/>
              <a:defRPr sz="1000"/>
            </a:lvl3pPr>
            <a:lvl4pPr marL="1371669" indent="0">
              <a:buNone/>
              <a:defRPr sz="933"/>
            </a:lvl4pPr>
            <a:lvl5pPr marL="1828891" indent="0">
              <a:buNone/>
              <a:defRPr sz="933"/>
            </a:lvl5pPr>
            <a:lvl6pPr marL="2286114" indent="0">
              <a:buNone/>
              <a:defRPr sz="933"/>
            </a:lvl6pPr>
            <a:lvl7pPr marL="2743337" indent="0">
              <a:buNone/>
              <a:defRPr sz="933"/>
            </a:lvl7pPr>
            <a:lvl8pPr marL="3200560" indent="0">
              <a:buNone/>
              <a:defRPr sz="933"/>
            </a:lvl8pPr>
            <a:lvl9pPr marL="3657783" indent="0">
              <a:buNone/>
              <a:defRPr sz="9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13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031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458AB-F5C6-C94D-ABBD-30B975F7794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A8B1BE4-13D3-6144-A071-51A0922AB6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123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11882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6179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5195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8528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5379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0266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7590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20091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85478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17049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698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37A3EC4-1E36-45F4-A402-D0CA41BEB70B}"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903BA0-DCE3-4C44-BEE2-B7C70B854979}" type="datetimeFigureOut">
              <a:rPr lang="en-US" smtClean="0"/>
              <a:t>5/20/2015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903BA0-DCE3-4C44-BEE2-B7C70B854979}" type="datetimeFigureOut">
              <a:rPr lang="en-US" smtClean="0"/>
              <a:t>5/20/2015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37A3EC4-1E36-45F4-A402-D0CA41BEB70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903BA0-DCE3-4C44-BEE2-B7C70B854979}" type="datetimeFigureOut">
              <a:rPr lang="en-US" smtClean="0"/>
              <a:t>5/20/2015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37A3EC4-1E36-45F4-A402-D0CA41BEB70B}"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hyperlink" Target="http://www.decal.ga.gov/" TargetMode="Externa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903BA0-DCE3-4C44-BEE2-B7C70B854979}" type="datetimeFigureOut">
              <a:rPr lang="en-US" smtClean="0"/>
              <a:t>5/20/2015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37A3EC4-1E36-45F4-A402-D0CA41BEB7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0"/>
          <a:srcRect/>
          <a:stretch>
            <a:fillRect/>
          </a:stretch>
        </p:blipFill>
        <p:spPr bwMode="auto">
          <a:xfrm>
            <a:off x="-1" y="6126480"/>
            <a:ext cx="9144001" cy="731520"/>
          </a:xfrm>
          <a:prstGeom prst="rect">
            <a:avLst/>
          </a:prstGeom>
          <a:noFill/>
          <a:ln w="9525">
            <a:noFill/>
            <a:miter lim="800000"/>
            <a:headEnd/>
            <a:tailEnd/>
          </a:ln>
        </p:spPr>
      </p:pic>
      <p:sp>
        <p:nvSpPr>
          <p:cNvPr id="2" name="Title Placeholder 1"/>
          <p:cNvSpPr>
            <a:spLocks noGrp="1"/>
          </p:cNvSpPr>
          <p:nvPr>
            <p:ph type="title"/>
          </p:nvPr>
        </p:nvSpPr>
        <p:spPr>
          <a:xfrm>
            <a:off x="381000" y="509653"/>
            <a:ext cx="6934200" cy="498598"/>
          </a:xfrm>
          <a:prstGeom prst="rect">
            <a:avLst/>
          </a:prstGeom>
        </p:spPr>
        <p:txBody>
          <a:bodyPr vert="horz" wrap="square" lIns="0" tIns="0" rIns="0" bIns="0" rtlCol="0" anchor="ctr">
            <a:sp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381000" y="1524000"/>
            <a:ext cx="8382000" cy="45720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extBox 5"/>
          <p:cNvSpPr txBox="1"/>
          <p:nvPr/>
        </p:nvSpPr>
        <p:spPr>
          <a:xfrm>
            <a:off x="304800" y="6248400"/>
            <a:ext cx="8534400" cy="507831"/>
          </a:xfrm>
          <a:prstGeom prst="rect">
            <a:avLst/>
          </a:prstGeom>
          <a:noFill/>
        </p:spPr>
        <p:txBody>
          <a:bodyPr wrap="square" bIns="0">
            <a:spAutoFit/>
          </a:bodyPr>
          <a:lstStyle/>
          <a:p>
            <a:pPr algn="ctr">
              <a:defRPr/>
            </a:pPr>
            <a:r>
              <a:rPr lang="en-US" b="1" dirty="0">
                <a:solidFill>
                  <a:srgbClr val="FFFFFF"/>
                </a:solidFill>
                <a:effectLst>
                  <a:outerShdw blurRad="38100" dist="38100" dir="2700000" algn="tl">
                    <a:srgbClr val="000000">
                      <a:alpha val="43137"/>
                    </a:srgbClr>
                  </a:outerShdw>
                </a:effectLst>
              </a:rPr>
              <a:t>Bright from the Start: Georgia Department of Early Care and Learning</a:t>
            </a:r>
          </a:p>
          <a:p>
            <a:pPr algn="ctr">
              <a:defRPr/>
            </a:pPr>
            <a:r>
              <a:rPr lang="en-US" sz="1200" b="1" dirty="0" smtClean="0">
                <a:solidFill>
                  <a:srgbClr val="FFFFFF"/>
                </a:solidFill>
                <a:effectLst>
                  <a:outerShdw blurRad="38100" dist="38100" dir="2700000" algn="tl">
                    <a:srgbClr val="000000">
                      <a:alpha val="43137"/>
                    </a:srgbClr>
                  </a:outerShdw>
                </a:effectLst>
                <a:hlinkClick r:id="rId11"/>
              </a:rPr>
              <a:t>www.decal.ga.gov</a:t>
            </a:r>
            <a:endParaRPr lang="en-US" sz="12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56109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ransition>
    <p:fade/>
  </p:transition>
  <p:hf sldNum="0" hdr="0" ftr="0" dt="0"/>
  <p:txStyles>
    <p:titleStyle>
      <a:lvl1pPr algn="l" defTabSz="912813" rtl="0" eaLnBrk="1" fontAlgn="base" hangingPunct="1">
        <a:lnSpc>
          <a:spcPct val="90000"/>
        </a:lnSpc>
        <a:spcBef>
          <a:spcPct val="0"/>
        </a:spcBef>
        <a:spcAft>
          <a:spcPct val="0"/>
        </a:spcAft>
        <a:defRPr lang="en-US" sz="36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2pPr>
      <a:lvl3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3pPr>
      <a:lvl4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4pPr>
      <a:lvl5pPr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5pPr>
      <a:lvl6pPr marL="4572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6pPr>
      <a:lvl7pPr marL="9144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7pPr>
      <a:lvl8pPr marL="13716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8pPr>
      <a:lvl9pPr marL="1828800" algn="ctr" defTabSz="912813" rtl="0" eaLnBrk="1" fontAlgn="base" hangingPunct="1">
        <a:lnSpc>
          <a:spcPct val="90000"/>
        </a:lnSpc>
        <a:spcBef>
          <a:spcPct val="0"/>
        </a:spcBef>
        <a:spcAft>
          <a:spcPct val="0"/>
        </a:spcAft>
        <a:defRPr sz="4000">
          <a:solidFill>
            <a:schemeClr val="tx1"/>
          </a:solidFill>
          <a:latin typeface="Calibri" pitchFamily="34" charset="0"/>
          <a:cs typeface="Arial" charset="0"/>
        </a:defRPr>
      </a:lvl9pPr>
    </p:titleStyle>
    <p:bodyStyle>
      <a:lvl1pPr marL="396875" indent="-396875" algn="l" defTabSz="912813" rtl="0" eaLnBrk="1" fontAlgn="base" hangingPunct="1">
        <a:lnSpc>
          <a:spcPct val="100000"/>
        </a:lnSpc>
        <a:spcBef>
          <a:spcPct val="20000"/>
        </a:spcBef>
        <a:spcAft>
          <a:spcPct val="0"/>
        </a:spcAft>
        <a:buBlip>
          <a:blip r:embed="rId12"/>
        </a:buBlip>
        <a:defRPr sz="3200" kern="1200">
          <a:solidFill>
            <a:schemeClr val="tx1"/>
          </a:solidFill>
          <a:latin typeface="+mn-lt"/>
          <a:ea typeface="+mn-ea"/>
          <a:cs typeface="+mn-cs"/>
        </a:defRPr>
      </a:lvl1pPr>
      <a:lvl2pPr marL="914400" indent="-396875" algn="l" defTabSz="912813" rtl="0" eaLnBrk="1" fontAlgn="base" hangingPunct="1">
        <a:lnSpc>
          <a:spcPct val="100000"/>
        </a:lnSpc>
        <a:spcBef>
          <a:spcPct val="20000"/>
        </a:spcBef>
        <a:spcAft>
          <a:spcPct val="0"/>
        </a:spcAft>
        <a:buBlip>
          <a:blip r:embed="rId13"/>
        </a:buBlip>
        <a:defRPr sz="2800" kern="1200">
          <a:solidFill>
            <a:schemeClr val="tx1"/>
          </a:solidFill>
          <a:latin typeface="+mn-lt"/>
          <a:ea typeface="+mn-ea"/>
          <a:cs typeface="+mn-cs"/>
        </a:defRPr>
      </a:lvl2pPr>
      <a:lvl3pPr marL="1258888" indent="-344488" algn="l" defTabSz="912813" rtl="0" eaLnBrk="1" fontAlgn="base" hangingPunct="1">
        <a:lnSpc>
          <a:spcPct val="100000"/>
        </a:lnSpc>
        <a:spcBef>
          <a:spcPct val="20000"/>
        </a:spcBef>
        <a:spcAft>
          <a:spcPct val="0"/>
        </a:spcAft>
        <a:buBlip>
          <a:blip r:embed="rId13"/>
        </a:buBlip>
        <a:defRPr sz="2400" kern="1200">
          <a:solidFill>
            <a:schemeClr val="tx1"/>
          </a:solidFill>
          <a:latin typeface="+mn-lt"/>
          <a:ea typeface="+mn-ea"/>
          <a:cs typeface="+mn-cs"/>
        </a:defRPr>
      </a:lvl3pPr>
      <a:lvl4pPr marL="1604963" indent="-346075" algn="l" defTabSz="912813" rtl="0" eaLnBrk="1" fontAlgn="base" hangingPunct="1">
        <a:lnSpc>
          <a:spcPct val="100000"/>
        </a:lnSpc>
        <a:spcBef>
          <a:spcPct val="20000"/>
        </a:spcBef>
        <a:spcAft>
          <a:spcPct val="0"/>
        </a:spcAft>
        <a:buBlip>
          <a:blip r:embed="rId13"/>
        </a:buBlip>
        <a:defRPr sz="2400" kern="1200">
          <a:solidFill>
            <a:schemeClr val="tx1"/>
          </a:solidFill>
          <a:latin typeface="+mn-lt"/>
          <a:ea typeface="+mn-ea"/>
          <a:cs typeface="+mn-cs"/>
        </a:defRPr>
      </a:lvl4pPr>
      <a:lvl5pPr marL="1941513" indent="-336550" algn="l" defTabSz="912813" rtl="0" eaLnBrk="1" fontAlgn="base" hangingPunct="1">
        <a:lnSpc>
          <a:spcPct val="100000"/>
        </a:lnSpc>
        <a:spcBef>
          <a:spcPct val="20000"/>
        </a:spcBef>
        <a:spcAft>
          <a:spcPct val="0"/>
        </a:spcAft>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60032" y="1044178"/>
            <a:ext cx="190499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pPr defTabSz="457200"/>
            <a:fld id="{0E59FD0C-5451-4CA0-86AF-E70AE3279989}" type="datetimeFigureOut">
              <a:rPr lang="en-US" dirty="0">
                <a:solidFill>
                  <a:srgbClr val="303030">
                    <a:lumMod val="20000"/>
                    <a:lumOff val="80000"/>
                  </a:srgbClr>
                </a:solidFill>
              </a:rPr>
              <a:pPr defTabSz="457200"/>
              <a:t>5/20/2015</a:t>
            </a:fld>
            <a:endParaRPr lang="en-US" dirty="0">
              <a:solidFill>
                <a:srgbClr val="303030">
                  <a:lumMod val="20000"/>
                  <a:lumOff val="80000"/>
                </a:srgbClr>
              </a:solidFill>
            </a:endParaRPr>
          </a:p>
        </p:txBody>
      </p:sp>
      <p:sp>
        <p:nvSpPr>
          <p:cNvPr id="5" name="Footer Placeholder 4"/>
          <p:cNvSpPr>
            <a:spLocks noGrp="1"/>
          </p:cNvSpPr>
          <p:nvPr>
            <p:ph type="ftr" sz="quarter" idx="3"/>
          </p:nvPr>
        </p:nvSpPr>
        <p:spPr>
          <a:xfrm rot="16200000">
            <a:off x="7021831" y="4092178"/>
            <a:ext cx="358140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pPr defTabSz="457200"/>
            <a:endParaRPr lang="en-US" dirty="0">
              <a:solidFill>
                <a:srgbClr val="303030">
                  <a:lumMod val="20000"/>
                  <a:lumOff val="80000"/>
                </a:srgbClr>
              </a:solidFill>
            </a:endParaRPr>
          </a:p>
        </p:txBody>
      </p:sp>
      <p:sp>
        <p:nvSpPr>
          <p:cNvPr id="6" name="Slide Number Placeholder 5"/>
          <p:cNvSpPr>
            <a:spLocks noGrp="1"/>
          </p:cNvSpPr>
          <p:nvPr>
            <p:ph type="sldNum" sz="quarter" idx="4"/>
          </p:nvPr>
        </p:nvSpPr>
        <p:spPr>
          <a:xfrm>
            <a:off x="8469630" y="6172201"/>
            <a:ext cx="685800" cy="593725"/>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pPr defTabSz="457200"/>
            <a:fld id="{4FAB73BC-B049-4115-A692-8D63A059BFB8}" type="slidenum">
              <a:rPr lang="en-US" dirty="0">
                <a:solidFill>
                  <a:srgbClr val="303030">
                    <a:lumMod val="60000"/>
                    <a:lumOff val="40000"/>
                  </a:srgbClr>
                </a:solidFill>
              </a:rPr>
              <a:pPr defTabSz="457200"/>
              <a:t>‹#›</a:t>
            </a:fld>
            <a:endParaRPr lang="en-US" dirty="0">
              <a:solidFill>
                <a:srgbClr val="303030">
                  <a:lumMod val="60000"/>
                  <a:lumOff val="40000"/>
                </a:srgbClr>
              </a:solidFill>
            </a:endParaRPr>
          </a:p>
        </p:txBody>
      </p:sp>
    </p:spTree>
    <p:extLst>
      <p:ext uri="{BB962C8B-B14F-4D97-AF65-F5344CB8AC3E}">
        <p14:creationId xmlns:p14="http://schemas.microsoft.com/office/powerpoint/2010/main" val="158433411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37160" tIns="68580" rIns="137160" bIns="685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137160" tIns="68580" rIns="137160" bIns="685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137160" tIns="68580" rIns="137160" bIns="68580" rtlCol="0" anchor="ctr"/>
          <a:lstStyle>
            <a:lvl1pPr algn="l">
              <a:defRPr sz="1200">
                <a:solidFill>
                  <a:schemeClr val="tx1">
                    <a:tint val="75000"/>
                  </a:schemeClr>
                </a:solidFill>
              </a:defRPr>
            </a:lvl1pPr>
          </a:lstStyle>
          <a:p>
            <a:pPr defTabSz="457223"/>
            <a:fld id="{F18458AB-F5C6-C94D-ABBD-30B975F77945}" type="datetimeFigureOut">
              <a:rPr lang="en-US" smtClean="0">
                <a:solidFill>
                  <a:prstClr val="black">
                    <a:tint val="75000"/>
                  </a:prstClr>
                </a:solidFill>
              </a:rPr>
              <a:pPr defTabSz="457223"/>
              <a:t>5/20/2015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37160" tIns="68580" rIns="137160" bIns="68580" rtlCol="0" anchor="ctr"/>
          <a:lstStyle>
            <a:lvl1pPr algn="ctr">
              <a:defRPr sz="1200">
                <a:solidFill>
                  <a:schemeClr val="tx1">
                    <a:tint val="75000"/>
                  </a:schemeClr>
                </a:solidFill>
              </a:defRPr>
            </a:lvl1pPr>
          </a:lstStyle>
          <a:p>
            <a:pPr defTabSz="457223"/>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37160" tIns="68580" rIns="137160" bIns="68580" rtlCol="0" anchor="ctr"/>
          <a:lstStyle>
            <a:lvl1pPr algn="r">
              <a:defRPr sz="1200">
                <a:solidFill>
                  <a:schemeClr val="tx1">
                    <a:tint val="75000"/>
                  </a:schemeClr>
                </a:solidFill>
              </a:defRPr>
            </a:lvl1pPr>
          </a:lstStyle>
          <a:p>
            <a:pPr defTabSz="457223"/>
            <a:fld id="{6A8B1BE4-13D3-6144-A071-51A0922AB62A}" type="slidenum">
              <a:rPr lang="en-US" smtClean="0">
                <a:solidFill>
                  <a:prstClr val="black">
                    <a:tint val="75000"/>
                  </a:prstClr>
                </a:solidFill>
              </a:rPr>
              <a:pPr defTabSz="457223"/>
              <a:t>‹#›</a:t>
            </a:fld>
            <a:endParaRPr lang="en-US" dirty="0">
              <a:solidFill>
                <a:prstClr val="black">
                  <a:tint val="75000"/>
                </a:prstClr>
              </a:solidFill>
            </a:endParaRPr>
          </a:p>
        </p:txBody>
      </p:sp>
    </p:spTree>
    <p:extLst>
      <p:ext uri="{BB962C8B-B14F-4D97-AF65-F5344CB8AC3E}">
        <p14:creationId xmlns:p14="http://schemas.microsoft.com/office/powerpoint/2010/main" val="279047772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23"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457223" rtl="0" eaLnBrk="1" latinLnBrk="0" hangingPunct="1">
        <a:spcBef>
          <a:spcPct val="20000"/>
        </a:spcBef>
        <a:buFont typeface="Arial"/>
        <a:buChar char="•"/>
        <a:defRPr sz="3200" kern="1200">
          <a:solidFill>
            <a:schemeClr val="tx1"/>
          </a:solidFill>
          <a:latin typeface="+mn-lt"/>
          <a:ea typeface="+mn-ea"/>
          <a:cs typeface="+mn-cs"/>
        </a:defRPr>
      </a:lvl1pPr>
      <a:lvl2pPr marL="742987" indent="-285764" algn="l" defTabSz="457223" rtl="0" eaLnBrk="1" latinLnBrk="0" hangingPunct="1">
        <a:spcBef>
          <a:spcPct val="20000"/>
        </a:spcBef>
        <a:buFont typeface="Arial"/>
        <a:buChar char="–"/>
        <a:defRPr sz="2800" kern="1200">
          <a:solidFill>
            <a:schemeClr val="tx1"/>
          </a:solidFill>
          <a:latin typeface="+mn-lt"/>
          <a:ea typeface="+mn-ea"/>
          <a:cs typeface="+mn-cs"/>
        </a:defRPr>
      </a:lvl2pPr>
      <a:lvl3pPr marL="1143057" indent="-228611" algn="l" defTabSz="457223" rtl="0" eaLnBrk="1" latinLnBrk="0" hangingPunct="1">
        <a:spcBef>
          <a:spcPct val="20000"/>
        </a:spcBef>
        <a:buFont typeface="Arial"/>
        <a:buChar char="•"/>
        <a:defRPr sz="2400" kern="1200">
          <a:solidFill>
            <a:schemeClr val="tx1"/>
          </a:solidFill>
          <a:latin typeface="+mn-lt"/>
          <a:ea typeface="+mn-ea"/>
          <a:cs typeface="+mn-cs"/>
        </a:defRPr>
      </a:lvl3pPr>
      <a:lvl4pPr marL="1600280" indent="-228611" algn="l" defTabSz="457223" rtl="0" eaLnBrk="1" latinLnBrk="0" hangingPunct="1">
        <a:spcBef>
          <a:spcPct val="20000"/>
        </a:spcBef>
        <a:buFont typeface="Arial"/>
        <a:buChar char="–"/>
        <a:defRPr sz="2000" kern="1200">
          <a:solidFill>
            <a:schemeClr val="tx1"/>
          </a:solidFill>
          <a:latin typeface="+mn-lt"/>
          <a:ea typeface="+mn-ea"/>
          <a:cs typeface="+mn-cs"/>
        </a:defRPr>
      </a:lvl4pPr>
      <a:lvl5pPr marL="2057503" indent="-228611" algn="l" defTabSz="457223" rtl="0" eaLnBrk="1" latinLnBrk="0" hangingPunct="1">
        <a:spcBef>
          <a:spcPct val="20000"/>
        </a:spcBef>
        <a:buFont typeface="Arial"/>
        <a:buChar char="»"/>
        <a:defRPr sz="2000" kern="1200">
          <a:solidFill>
            <a:schemeClr val="tx1"/>
          </a:solidFill>
          <a:latin typeface="+mn-lt"/>
          <a:ea typeface="+mn-ea"/>
          <a:cs typeface="+mn-cs"/>
        </a:defRPr>
      </a:lvl5pPr>
      <a:lvl6pPr marL="2514726" indent="-228611" algn="l" defTabSz="457223" rtl="0" eaLnBrk="1" latinLnBrk="0" hangingPunct="1">
        <a:spcBef>
          <a:spcPct val="20000"/>
        </a:spcBef>
        <a:buFont typeface="Arial"/>
        <a:buChar char="•"/>
        <a:defRPr sz="20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20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20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1"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59B7B-621B-43E0-AAAB-B7A351DE0C3F}" type="datetimeFigureOut">
              <a:rPr lang="en-US" smtClean="0">
                <a:solidFill>
                  <a:prstClr val="white">
                    <a:tint val="75000"/>
                  </a:prstClr>
                </a:solidFill>
              </a:rPr>
              <a:pPr/>
              <a:t>5/20/2015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11D0E-C96F-48B9-B612-77E13A5BA34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657468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ov.georgia.gov/education-reform-commiss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828800" y="5638800"/>
            <a:ext cx="5410200" cy="990600"/>
          </a:xfrm>
        </p:spPr>
        <p:txBody>
          <a:bodyPr>
            <a:normAutofit fontScale="62500" lnSpcReduction="20000"/>
          </a:bodyPr>
          <a:lstStyle/>
          <a:p>
            <a:pPr marL="109728" indent="0" algn="ctr">
              <a:buNone/>
            </a:pPr>
            <a:r>
              <a:rPr lang="en-US" sz="3800" b="1" dirty="0" smtClean="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Honorable Nathan Deal, Governor</a:t>
            </a:r>
          </a:p>
          <a:p>
            <a:pPr marL="109728" indent="0" algn="ctr">
              <a:buNone/>
            </a:pPr>
            <a:r>
              <a:rPr lang="en-US" sz="3800" b="1" dirty="0" smtClean="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20, 2015</a:t>
            </a:r>
            <a:endParaRPr lang="en-US" sz="3800" b="1" dirty="0">
              <a:solidFill>
                <a:schemeClr val="bg2">
                  <a:lumMod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109728" indent="0">
              <a:buNone/>
            </a:pPr>
            <a:endParaRPr lang="en-US" sz="2800" dirty="0" smtClean="0"/>
          </a:p>
          <a:p>
            <a:pPr marL="109728" indent="0">
              <a:buNone/>
            </a:pPr>
            <a:endParaRPr lang="en-US" sz="2800" dirty="0"/>
          </a:p>
        </p:txBody>
      </p:sp>
      <p:sp>
        <p:nvSpPr>
          <p:cNvPr id="2" name="Title 1"/>
          <p:cNvSpPr>
            <a:spLocks noGrp="1"/>
          </p:cNvSpPr>
          <p:nvPr>
            <p:ph type="title"/>
          </p:nvPr>
        </p:nvSpPr>
        <p:spPr>
          <a:xfrm>
            <a:off x="457200" y="228600"/>
            <a:ext cx="8229600" cy="1371600"/>
          </a:xfrm>
        </p:spPr>
        <p:txBody>
          <a:bodyPr>
            <a:normAutofit fontScale="90000"/>
          </a:bodyPr>
          <a:lstStyle/>
          <a:p>
            <a:pPr algn="ctr"/>
            <a:r>
              <a:rPr lang="en-US" sz="3600" dirty="0" smtClean="0"/>
              <a:t/>
            </a:r>
            <a:br>
              <a:rPr lang="en-US" sz="3600" dirty="0" smtClean="0"/>
            </a:br>
            <a:r>
              <a:rPr lang="en-US" sz="5100" dirty="0" smtClean="0">
                <a:solidFill>
                  <a:schemeClr val="bg2">
                    <a:lumMod val="25000"/>
                  </a:schemeClr>
                </a:solidFill>
                <a:latin typeface="Calibri" panose="020F0502020204030204" pitchFamily="34" charset="0"/>
                <a:cs typeface="Calibri" panose="020F0502020204030204" pitchFamily="34" charset="0"/>
              </a:rPr>
              <a:t>Education Reform Commission </a:t>
            </a:r>
            <a:r>
              <a:rPr lang="en-US" sz="4000" dirty="0">
                <a:solidFill>
                  <a:schemeClr val="bg2">
                    <a:lumMod val="25000"/>
                  </a:schemeClr>
                </a:solidFill>
                <a:latin typeface="Calibri" panose="020F0502020204030204" pitchFamily="34" charset="0"/>
                <a:cs typeface="Calibri" panose="020F0502020204030204" pitchFamily="34" charset="0"/>
              </a:rPr>
              <a:t/>
            </a:r>
            <a:br>
              <a:rPr lang="en-US" sz="4000" dirty="0">
                <a:solidFill>
                  <a:schemeClr val="bg2">
                    <a:lumMod val="25000"/>
                  </a:schemeClr>
                </a:solidFill>
                <a:latin typeface="Calibri" panose="020F0502020204030204" pitchFamily="34" charset="0"/>
                <a:cs typeface="Calibri" panose="020F0502020204030204" pitchFamily="34" charset="0"/>
              </a:rPr>
            </a:br>
            <a:r>
              <a:rPr lang="en-US" sz="4400" dirty="0">
                <a:solidFill>
                  <a:schemeClr val="bg2">
                    <a:lumMod val="25000"/>
                  </a:schemeClr>
                </a:solidFill>
                <a:latin typeface="Calibri" panose="020F0502020204030204" pitchFamily="34" charset="0"/>
                <a:cs typeface="Calibri" panose="020F0502020204030204" pitchFamily="34" charset="0"/>
              </a:rPr>
              <a:t>WELCOME</a:t>
            </a:r>
            <a:r>
              <a:rPr lang="en-US" sz="4000" dirty="0" smtClean="0">
                <a:solidFill>
                  <a:schemeClr val="bg2">
                    <a:lumMod val="25000"/>
                  </a:schemeClr>
                </a:solidFill>
                <a:latin typeface="Calibri" panose="020F0502020204030204" pitchFamily="34" charset="0"/>
                <a:cs typeface="Calibri" panose="020F0502020204030204" pitchFamily="34" charset="0"/>
              </a:rPr>
              <a:t/>
            </a:r>
            <a:br>
              <a:rPr lang="en-US" sz="4000" dirty="0" smtClean="0">
                <a:solidFill>
                  <a:schemeClr val="bg2">
                    <a:lumMod val="25000"/>
                  </a:schemeClr>
                </a:solidFill>
                <a:latin typeface="Calibri" panose="020F0502020204030204" pitchFamily="34" charset="0"/>
                <a:cs typeface="Calibri" panose="020F0502020204030204" pitchFamily="34" charset="0"/>
              </a:rPr>
            </a:br>
            <a:endParaRPr lang="en-US" sz="4000" dirty="0">
              <a:solidFill>
                <a:schemeClr val="bg2">
                  <a:lumMod val="2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599" y="1752600"/>
            <a:ext cx="3992881" cy="3702490"/>
          </a:xfrm>
          <a:prstGeom prst="rect">
            <a:avLst/>
          </a:prstGeom>
        </p:spPr>
      </p:pic>
    </p:spTree>
    <p:extLst>
      <p:ext uri="{BB962C8B-B14F-4D97-AF65-F5344CB8AC3E}">
        <p14:creationId xmlns:p14="http://schemas.microsoft.com/office/powerpoint/2010/main" val="4138803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and TRS</a:t>
            </a:r>
            <a:endParaRPr lang="en-US" dirty="0"/>
          </a:p>
        </p:txBody>
      </p:sp>
      <p:sp>
        <p:nvSpPr>
          <p:cNvPr id="3" name="Content Placeholder 2"/>
          <p:cNvSpPr>
            <a:spLocks noGrp="1"/>
          </p:cNvSpPr>
          <p:nvPr>
            <p:ph idx="1"/>
          </p:nvPr>
        </p:nvSpPr>
        <p:spPr>
          <a:xfrm>
            <a:off x="1113233" y="2618089"/>
            <a:ext cx="7514035" cy="2582562"/>
          </a:xfrm>
        </p:spPr>
        <p:txBody>
          <a:bodyPr/>
          <a:lstStyle/>
          <a:p>
            <a:r>
              <a:rPr lang="en-US" dirty="0" smtClean="0"/>
              <a:t>Health Insurance costs and Teacher Retirement Contributions would continue to be calculated annually based on salary data collected from districts.  The amount calculated would be added to the base amount. </a:t>
            </a:r>
            <a:endParaRPr lang="en-US" dirty="0"/>
          </a:p>
        </p:txBody>
      </p:sp>
    </p:spTree>
    <p:extLst>
      <p:ext uri="{BB962C8B-B14F-4D97-AF65-F5344CB8AC3E}">
        <p14:creationId xmlns:p14="http://schemas.microsoft.com/office/powerpoint/2010/main" val="50603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Weighted Student Characteristics</a:t>
            </a:r>
            <a:endParaRPr lang="en-US" dirty="0"/>
          </a:p>
        </p:txBody>
      </p:sp>
      <p:graphicFrame>
        <p:nvGraphicFramePr>
          <p:cNvPr id="4" name="Content Placeholder 3"/>
          <p:cNvGraphicFramePr>
            <a:graphicFrameLocks noGrp="1"/>
          </p:cNvGraphicFramePr>
          <p:nvPr>
            <p:ph idx="1"/>
            <p:extLst/>
          </p:nvPr>
        </p:nvGraphicFramePr>
        <p:xfrm>
          <a:off x="1113235" y="2857500"/>
          <a:ext cx="7514034" cy="1912620"/>
        </p:xfrm>
        <a:graphic>
          <a:graphicData uri="http://schemas.openxmlformats.org/drawingml/2006/table">
            <a:tbl>
              <a:tblPr firstRow="1" bandRow="1">
                <a:tableStyleId>{5C22544A-7EE6-4342-B048-85BDC9FD1C3A}</a:tableStyleId>
              </a:tblPr>
              <a:tblGrid>
                <a:gridCol w="3757017"/>
                <a:gridCol w="3757017"/>
              </a:tblGrid>
              <a:tr h="685800">
                <a:tc>
                  <a:txBody>
                    <a:bodyPr/>
                    <a:lstStyle/>
                    <a:p>
                      <a:r>
                        <a:rPr lang="en-US" sz="1400" dirty="0" smtClean="0"/>
                        <a:t>K-3 (To address literacy by Grade 3)</a:t>
                      </a:r>
                      <a:endParaRPr lang="en-US" sz="1400" dirty="0"/>
                    </a:p>
                  </a:txBody>
                  <a:tcPr marL="68580" marR="68580" marT="34290" marB="34290"/>
                </a:tc>
                <a:tc>
                  <a:txBody>
                    <a:bodyPr/>
                    <a:lstStyle/>
                    <a:p>
                      <a:r>
                        <a:rPr lang="en-US" sz="1400" dirty="0" smtClean="0"/>
                        <a:t>9-12 (To address expenses of specific career and post-secondary</a:t>
                      </a:r>
                      <a:r>
                        <a:rPr lang="en-US" sz="1400" baseline="0" dirty="0" smtClean="0"/>
                        <a:t> preparation programs)</a:t>
                      </a:r>
                      <a:endParaRPr lang="en-US" sz="1400" dirty="0"/>
                    </a:p>
                  </a:txBody>
                  <a:tcPr marL="68580" marR="68580" marT="34290" marB="34290"/>
                </a:tc>
              </a:tr>
              <a:tr h="480060">
                <a:tc>
                  <a:txBody>
                    <a:bodyPr/>
                    <a:lstStyle/>
                    <a:p>
                      <a:r>
                        <a:rPr lang="en-US" sz="1400" b="1" dirty="0" smtClean="0"/>
                        <a:t>ESOL</a:t>
                      </a:r>
                      <a:endParaRPr lang="en-US" sz="1400" b="1" dirty="0"/>
                    </a:p>
                  </a:txBody>
                  <a:tcPr marL="68580" marR="68580" marT="34290" marB="34290"/>
                </a:tc>
                <a:tc>
                  <a:txBody>
                    <a:bodyPr/>
                    <a:lstStyle/>
                    <a:p>
                      <a:r>
                        <a:rPr lang="en-US" sz="1400" b="1" dirty="0" smtClean="0"/>
                        <a:t>Exceptional Students (to include SWD</a:t>
                      </a:r>
                      <a:r>
                        <a:rPr lang="en-US" sz="1400" b="1" baseline="0" dirty="0" smtClean="0"/>
                        <a:t> and Gifted)</a:t>
                      </a:r>
                      <a:endParaRPr lang="en-US" sz="1400" b="1" dirty="0"/>
                    </a:p>
                  </a:txBody>
                  <a:tcPr marL="68580" marR="68580" marT="34290" marB="34290"/>
                </a:tc>
              </a:tr>
              <a:tr h="685800">
                <a:tc>
                  <a:txBody>
                    <a:bodyPr/>
                    <a:lstStyle/>
                    <a:p>
                      <a:r>
                        <a:rPr lang="en-US" sz="1400" b="1" dirty="0" smtClean="0"/>
                        <a:t>Economically Disadvantaged</a:t>
                      </a:r>
                      <a:r>
                        <a:rPr lang="en-US" sz="1400" b="1" baseline="0" dirty="0" smtClean="0"/>
                        <a:t> (Continuing to work on defining the metrics for determining poverty.)</a:t>
                      </a:r>
                      <a:endParaRPr lang="en-US" sz="1400" b="1" dirty="0"/>
                    </a:p>
                  </a:txBody>
                  <a:tcPr marL="68580" marR="68580" marT="34290" marB="34290"/>
                </a:tc>
                <a:tc>
                  <a:txBody>
                    <a:bodyPr/>
                    <a:lstStyle/>
                    <a:p>
                      <a:endParaRPr lang="en-US" sz="1400" b="1" dirty="0"/>
                    </a:p>
                  </a:txBody>
                  <a:tcPr marL="68580" marR="68580" marT="34290" marB="34290"/>
                </a:tc>
              </a:tr>
            </a:tbl>
          </a:graphicData>
        </a:graphic>
      </p:graphicFrame>
    </p:spTree>
    <p:extLst>
      <p:ext uri="{BB962C8B-B14F-4D97-AF65-F5344CB8AC3E}">
        <p14:creationId xmlns:p14="http://schemas.microsoft.com/office/powerpoint/2010/main" val="419645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Grants</a:t>
            </a:r>
            <a:endParaRPr lang="en-US" dirty="0"/>
          </a:p>
        </p:txBody>
      </p:sp>
      <p:graphicFrame>
        <p:nvGraphicFramePr>
          <p:cNvPr id="4" name="Content Placeholder 3"/>
          <p:cNvGraphicFramePr>
            <a:graphicFrameLocks noGrp="1"/>
          </p:cNvGraphicFramePr>
          <p:nvPr>
            <p:ph idx="1"/>
            <p:extLst/>
          </p:nvPr>
        </p:nvGraphicFramePr>
        <p:xfrm>
          <a:off x="1113235" y="2857500"/>
          <a:ext cx="7514034" cy="1409700"/>
        </p:xfrm>
        <a:graphic>
          <a:graphicData uri="http://schemas.openxmlformats.org/drawingml/2006/table">
            <a:tbl>
              <a:tblPr firstRow="1" bandRow="1">
                <a:tableStyleId>{5C22544A-7EE6-4342-B048-85BDC9FD1C3A}</a:tableStyleId>
              </a:tblPr>
              <a:tblGrid>
                <a:gridCol w="3757017"/>
                <a:gridCol w="3757017"/>
              </a:tblGrid>
              <a:tr h="278130">
                <a:tc>
                  <a:txBody>
                    <a:bodyPr/>
                    <a:lstStyle/>
                    <a:p>
                      <a:r>
                        <a:rPr lang="en-US" sz="1400" b="1" dirty="0" smtClean="0"/>
                        <a:t>Transportation</a:t>
                      </a:r>
                      <a:endParaRPr lang="en-US" sz="1400" b="1" dirty="0"/>
                    </a:p>
                  </a:txBody>
                  <a:tcPr marL="68580" marR="68580" marT="34290" marB="34290"/>
                </a:tc>
                <a:tc>
                  <a:txBody>
                    <a:bodyPr/>
                    <a:lstStyle/>
                    <a:p>
                      <a:r>
                        <a:rPr lang="en-US" sz="1400" b="1" dirty="0" smtClean="0"/>
                        <a:t>Equalization</a:t>
                      </a:r>
                      <a:endParaRPr lang="en-US" sz="1400" b="1" dirty="0"/>
                    </a:p>
                  </a:txBody>
                  <a:tcPr marL="68580" marR="68580" marT="34290" marB="34290"/>
                </a:tc>
              </a:tr>
              <a:tr h="278130">
                <a:tc>
                  <a:txBody>
                    <a:bodyPr/>
                    <a:lstStyle/>
                    <a:p>
                      <a:r>
                        <a:rPr lang="en-US" sz="1400" b="1" dirty="0" err="1" smtClean="0"/>
                        <a:t>Sparsity</a:t>
                      </a:r>
                      <a:endParaRPr lang="en-US" sz="1400" b="1" dirty="0"/>
                    </a:p>
                  </a:txBody>
                  <a:tcPr marL="68580" marR="68580" marT="34290" marB="34290"/>
                </a:tc>
                <a:tc>
                  <a:txBody>
                    <a:bodyPr/>
                    <a:lstStyle/>
                    <a:p>
                      <a:r>
                        <a:rPr lang="en-US" sz="1400" b="1" dirty="0" smtClean="0"/>
                        <a:t>State</a:t>
                      </a:r>
                      <a:r>
                        <a:rPr lang="en-US" sz="1400" b="1" baseline="0" dirty="0" smtClean="0"/>
                        <a:t> Charter System Supplements</a:t>
                      </a:r>
                      <a:endParaRPr lang="en-US" sz="1400" b="1" dirty="0"/>
                    </a:p>
                  </a:txBody>
                  <a:tcPr marL="68580" marR="68580" marT="34290" marB="34290"/>
                </a:tc>
              </a:tr>
              <a:tr h="278130">
                <a:tc>
                  <a:txBody>
                    <a:bodyPr/>
                    <a:lstStyle/>
                    <a:p>
                      <a:r>
                        <a:rPr lang="en-US" sz="1400" b="1" dirty="0" smtClean="0"/>
                        <a:t>Hold Harmless</a:t>
                      </a:r>
                      <a:endParaRPr lang="en-US" sz="1400" b="1" dirty="0"/>
                    </a:p>
                  </a:txBody>
                  <a:tcPr marL="68580" marR="68580" marT="34290" marB="34290"/>
                </a:tc>
                <a:tc>
                  <a:txBody>
                    <a:bodyPr/>
                    <a:lstStyle/>
                    <a:p>
                      <a:r>
                        <a:rPr lang="en-US" sz="1400" b="1" dirty="0" smtClean="0"/>
                        <a:t>System Charter Supplements</a:t>
                      </a:r>
                      <a:endParaRPr lang="en-US" sz="1400" b="1" dirty="0"/>
                    </a:p>
                  </a:txBody>
                  <a:tcPr marL="68580" marR="68580" marT="34290" marB="34290"/>
                </a:tc>
              </a:tr>
              <a:tr h="278130">
                <a:tc>
                  <a:txBody>
                    <a:bodyPr/>
                    <a:lstStyle/>
                    <a:p>
                      <a:endParaRPr lang="en-US" sz="1400" b="1" dirty="0"/>
                    </a:p>
                  </a:txBody>
                  <a:tcPr marL="68580" marR="68580" marT="34290" marB="34290"/>
                </a:tc>
                <a:tc>
                  <a:txBody>
                    <a:bodyPr/>
                    <a:lstStyle/>
                    <a:p>
                      <a:endParaRPr lang="en-US" sz="1400" b="1" dirty="0"/>
                    </a:p>
                  </a:txBody>
                  <a:tcPr marL="68580" marR="68580" marT="34290" marB="34290"/>
                </a:tc>
              </a:tr>
              <a:tr h="278130">
                <a:tc>
                  <a:txBody>
                    <a:bodyPr/>
                    <a:lstStyle/>
                    <a:p>
                      <a:endParaRPr lang="en-US" sz="1400"/>
                    </a:p>
                  </a:txBody>
                  <a:tcPr marL="68580" marR="68580" marT="34290" marB="34290"/>
                </a:tc>
                <a:tc>
                  <a:txBody>
                    <a:bodyPr/>
                    <a:lstStyle/>
                    <a:p>
                      <a:endParaRPr lang="en-US" sz="1400"/>
                    </a:p>
                  </a:txBody>
                  <a:tcPr marL="68580" marR="68580" marT="34290" marB="34290"/>
                </a:tc>
              </a:tr>
            </a:tbl>
          </a:graphicData>
        </a:graphic>
      </p:graphicFrame>
    </p:spTree>
    <p:extLst>
      <p:ext uri="{BB962C8B-B14F-4D97-AF65-F5344CB8AC3E}">
        <p14:creationId xmlns:p14="http://schemas.microsoft.com/office/powerpoint/2010/main" val="253995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Goals for the next meeting . . . </a:t>
            </a:r>
            <a:endParaRPr lang="en-US" dirty="0"/>
          </a:p>
        </p:txBody>
      </p:sp>
      <p:sp>
        <p:nvSpPr>
          <p:cNvPr id="3" name="Content Placeholder 2"/>
          <p:cNvSpPr>
            <a:spLocks noGrp="1"/>
          </p:cNvSpPr>
          <p:nvPr>
            <p:ph idx="1"/>
          </p:nvPr>
        </p:nvSpPr>
        <p:spPr>
          <a:xfrm>
            <a:off x="1113233" y="2593375"/>
            <a:ext cx="7514035" cy="2607276"/>
          </a:xfrm>
        </p:spPr>
        <p:txBody>
          <a:bodyPr/>
          <a:lstStyle/>
          <a:p>
            <a:r>
              <a:rPr lang="en-US" dirty="0" smtClean="0"/>
              <a:t>Determine Weights for Student Characteristics</a:t>
            </a:r>
          </a:p>
          <a:p>
            <a:r>
              <a:rPr lang="en-US" dirty="0" smtClean="0"/>
              <a:t>Modeling of Data based on Preliminary Consensus to date</a:t>
            </a:r>
            <a:endParaRPr lang="en-US" dirty="0"/>
          </a:p>
        </p:txBody>
      </p:sp>
    </p:spTree>
    <p:extLst>
      <p:ext uri="{BB962C8B-B14F-4D97-AF65-F5344CB8AC3E}">
        <p14:creationId xmlns:p14="http://schemas.microsoft.com/office/powerpoint/2010/main" val="2958248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Funding Issues</a:t>
            </a:r>
            <a:endParaRPr lang="en-US" dirty="0"/>
          </a:p>
        </p:txBody>
      </p:sp>
      <p:sp>
        <p:nvSpPr>
          <p:cNvPr id="3" name="Content Placeholder 2"/>
          <p:cNvSpPr>
            <a:spLocks noGrp="1"/>
          </p:cNvSpPr>
          <p:nvPr>
            <p:ph idx="1"/>
          </p:nvPr>
        </p:nvSpPr>
        <p:spPr/>
        <p:txBody>
          <a:bodyPr>
            <a:normAutofit/>
          </a:bodyPr>
          <a:lstStyle/>
          <a:p>
            <a:r>
              <a:rPr lang="en-US" dirty="0" smtClean="0"/>
              <a:t>5 Mill Share</a:t>
            </a:r>
          </a:p>
          <a:p>
            <a:r>
              <a:rPr lang="en-US" dirty="0" smtClean="0"/>
              <a:t>RESA Funding</a:t>
            </a:r>
          </a:p>
          <a:p>
            <a:r>
              <a:rPr lang="en-US" dirty="0" smtClean="0"/>
              <a:t>GNETS Funding</a:t>
            </a:r>
          </a:p>
          <a:p>
            <a:r>
              <a:rPr lang="en-US" dirty="0" smtClean="0"/>
              <a:t>State Schools for the Deaf and Blind</a:t>
            </a:r>
          </a:p>
          <a:p>
            <a:r>
              <a:rPr lang="en-US" dirty="0" smtClean="0"/>
              <a:t>Residential Treatment Centers</a:t>
            </a:r>
          </a:p>
          <a:p>
            <a:r>
              <a:rPr lang="en-US" dirty="0" smtClean="0"/>
              <a:t>Pre-kindergarten Handicapped</a:t>
            </a:r>
          </a:p>
          <a:p>
            <a:r>
              <a:rPr lang="en-US" dirty="0" smtClean="0"/>
              <a:t>Special Needs Scholarships</a:t>
            </a:r>
          </a:p>
          <a:p>
            <a:r>
              <a:rPr lang="en-US" dirty="0" smtClean="0"/>
              <a:t>Department of Juvenile Justice Schools</a:t>
            </a:r>
          </a:p>
          <a:p>
            <a:r>
              <a:rPr lang="en-US" dirty="0" smtClean="0"/>
              <a:t>Virtual Schools</a:t>
            </a:r>
            <a:endParaRPr lang="en-US" dirty="0"/>
          </a:p>
        </p:txBody>
      </p:sp>
    </p:spTree>
    <p:extLst>
      <p:ext uri="{BB962C8B-B14F-4D97-AF65-F5344CB8AC3E}">
        <p14:creationId xmlns:p14="http://schemas.microsoft.com/office/powerpoint/2010/main" val="2518081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109728" indent="0">
              <a:buNone/>
            </a:pPr>
            <a:r>
              <a:rPr lang="en-US" dirty="0" smtClean="0"/>
              <a:t>Web-site:</a:t>
            </a:r>
          </a:p>
          <a:p>
            <a:pPr marL="109728" indent="0">
              <a:buNone/>
            </a:pPr>
            <a:r>
              <a:rPr lang="en-US" dirty="0" smtClean="0">
                <a:hlinkClick r:id="rId3"/>
              </a:rPr>
              <a:t>https://gov.georgia.gov/education-reform-commission</a:t>
            </a:r>
            <a:endParaRPr lang="en-US" dirty="0" smtClean="0"/>
          </a:p>
          <a:p>
            <a:pPr marL="109728" indent="0">
              <a:buNone/>
            </a:pPr>
            <a:endParaRPr lang="en-US" dirty="0" smtClean="0"/>
          </a:p>
          <a:p>
            <a:pPr marL="109728" indent="0">
              <a:buNone/>
            </a:pPr>
            <a:endParaRPr lang="en-US" dirty="0"/>
          </a:p>
          <a:p>
            <a:pPr marL="109728" indent="0">
              <a:buNone/>
            </a:pPr>
            <a:r>
              <a:rPr lang="en-US" dirty="0" smtClean="0"/>
              <a:t>E-mail address for public comment:</a:t>
            </a:r>
          </a:p>
          <a:p>
            <a:pPr marL="109728" indent="0">
              <a:buNone/>
            </a:pPr>
            <a:r>
              <a:rPr lang="en-US" dirty="0" smtClean="0"/>
              <a:t>erc@opb.georgia.gov</a:t>
            </a:r>
          </a:p>
          <a:p>
            <a:pPr marL="109728" indent="0">
              <a:buNone/>
            </a:pPr>
            <a:endParaRPr lang="en-US" dirty="0"/>
          </a:p>
        </p:txBody>
      </p:sp>
      <p:sp>
        <p:nvSpPr>
          <p:cNvPr id="3" name="Title 2"/>
          <p:cNvSpPr>
            <a:spLocks noGrp="1"/>
          </p:cNvSpPr>
          <p:nvPr>
            <p:ph type="title"/>
          </p:nvPr>
        </p:nvSpPr>
        <p:spPr/>
        <p:txBody>
          <a:bodyPr>
            <a:normAutofit/>
          </a:bodyPr>
          <a:lstStyle/>
          <a:p>
            <a:r>
              <a:rPr lang="en-US" dirty="0" smtClean="0"/>
              <a:t>Education Reform Commission</a:t>
            </a:r>
            <a:endParaRPr lang="en-US" dirty="0"/>
          </a:p>
        </p:txBody>
      </p:sp>
    </p:spTree>
    <p:extLst>
      <p:ext uri="{BB962C8B-B14F-4D97-AF65-F5344CB8AC3E}">
        <p14:creationId xmlns:p14="http://schemas.microsoft.com/office/powerpoint/2010/main" val="137547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228600" y="1219200"/>
            <a:ext cx="8686799" cy="2667000"/>
          </a:xfrm>
        </p:spPr>
        <p:txBody>
          <a:bodyPr/>
          <a:lstStyle/>
          <a:p>
            <a:r>
              <a:rPr lang="en-US" sz="3200" dirty="0" smtClean="0">
                <a:solidFill>
                  <a:schemeClr val="tx2">
                    <a:lumMod val="75000"/>
                  </a:schemeClr>
                </a:solidFill>
              </a:rPr>
              <a:t>Governor’s Education Reform Commission</a:t>
            </a:r>
            <a:r>
              <a:rPr lang="en-US" sz="5200" dirty="0" smtClean="0">
                <a:solidFill>
                  <a:schemeClr val="tx2">
                    <a:lumMod val="75000"/>
                  </a:schemeClr>
                </a:solidFill>
              </a:rPr>
              <a:t/>
            </a:r>
            <a:br>
              <a:rPr lang="en-US" sz="5200" dirty="0" smtClean="0">
                <a:solidFill>
                  <a:schemeClr val="tx2">
                    <a:lumMod val="75000"/>
                  </a:schemeClr>
                </a:solidFill>
              </a:rPr>
            </a:br>
            <a:r>
              <a:rPr lang="en-US" sz="4400" dirty="0" smtClean="0">
                <a:solidFill>
                  <a:schemeClr val="tx2">
                    <a:lumMod val="75000"/>
                  </a:schemeClr>
                </a:solidFill>
              </a:rPr>
              <a:t>Early Childhood Education Subcommittee </a:t>
            </a:r>
            <a:r>
              <a:rPr lang="en-US" sz="5200" dirty="0" smtClean="0">
                <a:solidFill>
                  <a:schemeClr val="tx2">
                    <a:lumMod val="75000"/>
                  </a:schemeClr>
                </a:solidFill>
              </a:rPr>
              <a:t/>
            </a:r>
            <a:br>
              <a:rPr lang="en-US" sz="5200" dirty="0" smtClean="0">
                <a:solidFill>
                  <a:schemeClr val="tx2">
                    <a:lumMod val="75000"/>
                  </a:schemeClr>
                </a:solidFill>
              </a:rPr>
            </a:br>
            <a:r>
              <a:rPr lang="en-US" sz="5200" dirty="0" smtClean="0">
                <a:solidFill>
                  <a:schemeClr val="tx2">
                    <a:lumMod val="75000"/>
                  </a:schemeClr>
                </a:solidFill>
              </a:rPr>
              <a:t/>
            </a:r>
            <a:br>
              <a:rPr lang="en-US" sz="5200" dirty="0" smtClean="0">
                <a:solidFill>
                  <a:schemeClr val="tx2">
                    <a:lumMod val="75000"/>
                  </a:schemeClr>
                </a:solidFill>
              </a:rPr>
            </a:br>
            <a:r>
              <a:rPr lang="en-US" sz="6000" dirty="0" smtClean="0">
                <a:solidFill>
                  <a:schemeClr val="tx2">
                    <a:lumMod val="75000"/>
                  </a:schemeClr>
                </a:solidFill>
              </a:rPr>
              <a:t>Status Report</a:t>
            </a:r>
          </a:p>
        </p:txBody>
      </p:sp>
      <p:sp>
        <p:nvSpPr>
          <p:cNvPr id="24579" name="Rectangle 3"/>
          <p:cNvSpPr>
            <a:spLocks noGrp="1" noChangeArrowheads="1"/>
          </p:cNvSpPr>
          <p:nvPr>
            <p:ph type="subTitle" idx="1"/>
          </p:nvPr>
        </p:nvSpPr>
        <p:spPr>
          <a:xfrm>
            <a:off x="731042" y="4495800"/>
            <a:ext cx="7681913" cy="533400"/>
          </a:xfrm>
        </p:spPr>
        <p:txBody>
          <a:bodyPr/>
          <a:lstStyle/>
          <a:p>
            <a:r>
              <a:rPr lang="en-US" dirty="0" smtClean="0"/>
              <a:t>May 20, 2015</a:t>
            </a:r>
            <a:endParaRPr lang="en-US" dirty="0" smtClean="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3855"/>
            <a:ext cx="914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76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162800" cy="498598"/>
          </a:xfrm>
        </p:spPr>
        <p:txBody>
          <a:bodyPr/>
          <a:lstStyle/>
          <a:p>
            <a:r>
              <a:rPr lang="en-US" dirty="0">
                <a:solidFill>
                  <a:schemeClr val="tx2">
                    <a:lumMod val="75000"/>
                  </a:schemeClr>
                </a:solidFill>
              </a:rPr>
              <a:t>Governor’s </a:t>
            </a:r>
            <a:r>
              <a:rPr lang="en-US" dirty="0" smtClean="0">
                <a:solidFill>
                  <a:schemeClr val="tx2">
                    <a:lumMod val="75000"/>
                  </a:schemeClr>
                </a:solidFill>
              </a:rPr>
              <a:t>Charge </a:t>
            </a:r>
            <a:r>
              <a:rPr lang="en-US" dirty="0">
                <a:solidFill>
                  <a:schemeClr val="tx2">
                    <a:lumMod val="75000"/>
                  </a:schemeClr>
                </a:solidFill>
              </a:rPr>
              <a:t>to </a:t>
            </a:r>
            <a:r>
              <a:rPr lang="en-US" dirty="0" smtClean="0">
                <a:solidFill>
                  <a:schemeClr val="tx2">
                    <a:lumMod val="75000"/>
                  </a:schemeClr>
                </a:solidFill>
              </a:rPr>
              <a:t>Subcommittee</a:t>
            </a:r>
            <a:endParaRPr lang="en-US" dirty="0">
              <a:solidFill>
                <a:schemeClr val="tx2">
                  <a:lumMod val="75000"/>
                </a:schemeClr>
              </a:solidFill>
            </a:endParaRPr>
          </a:p>
        </p:txBody>
      </p:sp>
      <p:sp>
        <p:nvSpPr>
          <p:cNvPr id="3" name="Content Placeholder 2"/>
          <p:cNvSpPr>
            <a:spLocks noGrp="1"/>
          </p:cNvSpPr>
          <p:nvPr>
            <p:ph idx="1"/>
          </p:nvPr>
        </p:nvSpPr>
        <p:spPr>
          <a:xfrm>
            <a:off x="381000" y="1143000"/>
            <a:ext cx="8382000" cy="5181600"/>
          </a:xfrm>
        </p:spPr>
        <p:txBody>
          <a:bodyPr>
            <a:normAutofit/>
          </a:bodyPr>
          <a:lstStyle/>
          <a:p>
            <a:pPr marL="396875" lvl="1">
              <a:spcBef>
                <a:spcPts val="0"/>
              </a:spcBef>
              <a:buBlip>
                <a:blip r:embed="rId3"/>
              </a:buBlip>
            </a:pPr>
            <a:r>
              <a:rPr lang="en-US" sz="3000" i="1" dirty="0"/>
              <a:t>Study and make recommendations </a:t>
            </a:r>
            <a:r>
              <a:rPr lang="en-US" sz="3000" i="1" dirty="0" smtClean="0"/>
              <a:t>for expanding </a:t>
            </a:r>
            <a:r>
              <a:rPr lang="en-US" sz="3000" i="1" dirty="0"/>
              <a:t>early </a:t>
            </a:r>
            <a:r>
              <a:rPr lang="en-US" sz="3000" i="1" dirty="0" smtClean="0"/>
              <a:t>education options including:</a:t>
            </a:r>
          </a:p>
          <a:p>
            <a:pPr marL="1030288" lvl="2">
              <a:spcBef>
                <a:spcPts val="0"/>
              </a:spcBef>
            </a:pPr>
            <a:r>
              <a:rPr lang="en-US" sz="2600" dirty="0"/>
              <a:t>addressing current funding formula for Georgia Pre-K </a:t>
            </a:r>
          </a:p>
          <a:p>
            <a:pPr marL="1030288" lvl="2">
              <a:spcBef>
                <a:spcPts val="0"/>
              </a:spcBef>
            </a:pPr>
            <a:r>
              <a:rPr lang="en-US" sz="2600" dirty="0" smtClean="0"/>
              <a:t>expanding Pre-K access </a:t>
            </a:r>
            <a:r>
              <a:rPr lang="en-US" sz="2600" dirty="0"/>
              <a:t>in </a:t>
            </a:r>
            <a:r>
              <a:rPr lang="en-US" sz="2600" dirty="0" smtClean="0"/>
              <a:t>Georgia </a:t>
            </a:r>
          </a:p>
          <a:p>
            <a:pPr marL="1030288" lvl="2">
              <a:spcBef>
                <a:spcPts val="0"/>
              </a:spcBef>
            </a:pPr>
            <a:r>
              <a:rPr lang="en-US" sz="2600" dirty="0" smtClean="0"/>
              <a:t>increasing </a:t>
            </a:r>
            <a:r>
              <a:rPr lang="en-US" sz="2600" dirty="0"/>
              <a:t>access to </a:t>
            </a:r>
            <a:r>
              <a:rPr lang="en-US" sz="2600" dirty="0" smtClean="0"/>
              <a:t>quality rated </a:t>
            </a:r>
            <a:r>
              <a:rPr lang="en-US" sz="2600" dirty="0"/>
              <a:t>programs for all </a:t>
            </a:r>
            <a:r>
              <a:rPr lang="en-US" sz="2600" dirty="0" smtClean="0"/>
              <a:t>children, </a:t>
            </a:r>
            <a:r>
              <a:rPr lang="en-US" sz="2600" dirty="0"/>
              <a:t>from birth to age five. </a:t>
            </a:r>
            <a:endParaRPr lang="en-US" sz="2600" dirty="0" smtClean="0"/>
          </a:p>
          <a:p>
            <a:pPr marL="1030288" lvl="2">
              <a:spcBef>
                <a:spcPts val="0"/>
              </a:spcBef>
            </a:pPr>
            <a:r>
              <a:rPr lang="en-US" sz="2600" dirty="0" smtClean="0"/>
              <a:t>considering </a:t>
            </a:r>
            <a:r>
              <a:rPr lang="en-US" sz="2600" dirty="0"/>
              <a:t>innovative approaches for getting more children in high quality programs</a:t>
            </a:r>
          </a:p>
          <a:p>
            <a:pPr marL="457200">
              <a:spcBef>
                <a:spcPts val="0"/>
              </a:spcBef>
            </a:pPr>
            <a:r>
              <a:rPr lang="en-US" sz="3000" i="1" dirty="0" smtClean="0"/>
              <a:t>Submit recommendations by August </a:t>
            </a:r>
            <a:r>
              <a:rPr lang="en-US" sz="3000" i="1" dirty="0"/>
              <a:t>1, 2015 so </a:t>
            </a:r>
            <a:r>
              <a:rPr lang="en-US" sz="3000" i="1" dirty="0" smtClean="0"/>
              <a:t>that recommendations can </a:t>
            </a:r>
            <a:r>
              <a:rPr lang="en-US" sz="3000" i="1" dirty="0"/>
              <a:t>be a part of </a:t>
            </a:r>
            <a:r>
              <a:rPr lang="en-US" sz="3000" i="1" dirty="0" smtClean="0"/>
              <a:t>Governor’s </a:t>
            </a:r>
            <a:r>
              <a:rPr lang="en-US" sz="3000" i="1" dirty="0"/>
              <a:t>FY2017 budget </a:t>
            </a:r>
            <a:r>
              <a:rPr lang="en-US" sz="3000" i="1" dirty="0" smtClean="0"/>
              <a:t>proposal</a:t>
            </a:r>
            <a:endParaRPr lang="en-US" sz="3000" i="1" dirty="0"/>
          </a:p>
          <a:p>
            <a:pPr marL="0" indent="0">
              <a:buNone/>
            </a:pPr>
            <a:endParaRPr lang="en-US" dirty="0" smtClean="0"/>
          </a:p>
        </p:txBody>
      </p:sp>
    </p:spTree>
    <p:extLst>
      <p:ext uri="{BB962C8B-B14F-4D97-AF65-F5344CB8AC3E}">
        <p14:creationId xmlns:p14="http://schemas.microsoft.com/office/powerpoint/2010/main" val="137492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5802"/>
            <a:ext cx="7162800" cy="498598"/>
          </a:xfrm>
        </p:spPr>
        <p:txBody>
          <a:bodyPr/>
          <a:lstStyle/>
          <a:p>
            <a:r>
              <a:rPr lang="en-US" dirty="0" smtClean="0">
                <a:solidFill>
                  <a:schemeClr val="tx2">
                    <a:lumMod val="75000"/>
                  </a:schemeClr>
                </a:solidFill>
              </a:rPr>
              <a:t>Early Childhood Education Subcommittee</a:t>
            </a:r>
            <a:endParaRPr lang="en-US" sz="2400" i="1" dirty="0">
              <a:solidFill>
                <a:schemeClr val="tx2">
                  <a:lumMod val="75000"/>
                </a:schemeClr>
              </a:solidFill>
            </a:endParaRPr>
          </a:p>
        </p:txBody>
      </p:sp>
      <p:sp>
        <p:nvSpPr>
          <p:cNvPr id="3" name="Content Placeholder 2"/>
          <p:cNvSpPr>
            <a:spLocks noGrp="1"/>
          </p:cNvSpPr>
          <p:nvPr>
            <p:ph idx="1"/>
          </p:nvPr>
        </p:nvSpPr>
        <p:spPr>
          <a:xfrm>
            <a:off x="381000" y="1143000"/>
            <a:ext cx="8382000" cy="4788753"/>
          </a:xfrm>
        </p:spPr>
        <p:txBody>
          <a:bodyPr>
            <a:normAutofit/>
          </a:bodyPr>
          <a:lstStyle/>
          <a:p>
            <a:pPr>
              <a:spcBef>
                <a:spcPts val="0"/>
              </a:spcBef>
            </a:pPr>
            <a:r>
              <a:rPr lang="en-US" sz="2800" dirty="0" smtClean="0"/>
              <a:t>21 members </a:t>
            </a:r>
          </a:p>
          <a:p>
            <a:pPr lvl="1">
              <a:spcBef>
                <a:spcPts val="0"/>
              </a:spcBef>
            </a:pPr>
            <a:r>
              <a:rPr lang="en-US" sz="2400" dirty="0" smtClean="0"/>
              <a:t>5 from Education Reform Commission</a:t>
            </a:r>
          </a:p>
          <a:p>
            <a:pPr lvl="1">
              <a:spcBef>
                <a:spcPts val="0"/>
              </a:spcBef>
            </a:pPr>
            <a:r>
              <a:rPr lang="en-US" sz="2400" dirty="0" smtClean="0"/>
              <a:t>16 invited representatives from child care providers, school systems, advocacy organizations, Head Start, other state agencies</a:t>
            </a:r>
          </a:p>
          <a:p>
            <a:pPr>
              <a:spcBef>
                <a:spcPts val="0"/>
              </a:spcBef>
            </a:pPr>
            <a:r>
              <a:rPr lang="en-US" sz="2800" dirty="0" smtClean="0"/>
              <a:t>7 Meetings between February-July</a:t>
            </a:r>
          </a:p>
          <a:p>
            <a:pPr lvl="1">
              <a:spcBef>
                <a:spcPts val="0"/>
              </a:spcBef>
            </a:pPr>
            <a:r>
              <a:rPr lang="en-US" sz="2400" dirty="0" smtClean="0"/>
              <a:t>5 meetings completed; remaining 2 meetings scheduled</a:t>
            </a:r>
          </a:p>
          <a:p>
            <a:pPr>
              <a:spcBef>
                <a:spcPts val="0"/>
              </a:spcBef>
            </a:pPr>
            <a:r>
              <a:rPr lang="en-US" sz="2800" dirty="0" smtClean="0"/>
              <a:t>Completed preliminary recommendations related to Georgia’s Pre-K </a:t>
            </a:r>
          </a:p>
          <a:p>
            <a:pPr>
              <a:spcBef>
                <a:spcPts val="0"/>
              </a:spcBef>
            </a:pPr>
            <a:r>
              <a:rPr lang="en-US" sz="2800" dirty="0" smtClean="0"/>
              <a:t>Working on recommendations related to increasing access to Quality Rated</a:t>
            </a:r>
          </a:p>
        </p:txBody>
      </p:sp>
    </p:spTree>
    <p:extLst>
      <p:ext uri="{BB962C8B-B14F-4D97-AF65-F5344CB8AC3E}">
        <p14:creationId xmlns:p14="http://schemas.microsoft.com/office/powerpoint/2010/main" val="319313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200" dirty="0" smtClean="0">
                <a:solidFill>
                  <a:schemeClr val="tx2">
                    <a:lumMod val="75000"/>
                  </a:schemeClr>
                </a:solidFill>
              </a:rPr>
              <a:t>Overview of Early Childhood Education and Georgia’s Pre-K</a:t>
            </a:r>
            <a:endParaRPr lang="en-US" sz="5200" dirty="0">
              <a:solidFill>
                <a:schemeClr val="tx2">
                  <a:lumMod val="75000"/>
                </a:schemeClr>
              </a:solidFill>
            </a:endParaRPr>
          </a:p>
        </p:txBody>
      </p:sp>
    </p:spTree>
    <p:extLst>
      <p:ext uri="{BB962C8B-B14F-4D97-AF65-F5344CB8AC3E}">
        <p14:creationId xmlns:p14="http://schemas.microsoft.com/office/powerpoint/2010/main" val="365944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861060"/>
            <a:ext cx="8229600" cy="5311140"/>
          </a:xfrm>
        </p:spPr>
        <p:txBody>
          <a:bodyPr>
            <a:noAutofit/>
          </a:bodyPr>
          <a:lstStyle/>
          <a:p>
            <a:pPr>
              <a:spcBef>
                <a:spcPts val="0"/>
              </a:spcBef>
            </a:pPr>
            <a:r>
              <a:rPr lang="en-US" sz="2800" dirty="0" smtClean="0">
                <a:latin typeface="Calibri" panose="020F0502020204030204" pitchFamily="34" charset="0"/>
                <a:cs typeface="Calibri" panose="020F0502020204030204" pitchFamily="34" charset="0"/>
              </a:rPr>
              <a:t>Welcome</a:t>
            </a:r>
          </a:p>
          <a:p>
            <a:pPr>
              <a:spcBef>
                <a:spcPts val="0"/>
              </a:spcBef>
            </a:pPr>
            <a:r>
              <a:rPr lang="en-US" sz="2800" dirty="0" smtClean="0">
                <a:latin typeface="Calibri" panose="020F0502020204030204" pitchFamily="34" charset="0"/>
                <a:cs typeface="Calibri" panose="020F0502020204030204" pitchFamily="34" charset="0"/>
              </a:rPr>
              <a:t>Approval of Minutes from April 17, 2015 Meeting</a:t>
            </a:r>
          </a:p>
          <a:p>
            <a:pPr>
              <a:spcBef>
                <a:spcPts val="0"/>
              </a:spcBef>
            </a:pPr>
            <a:r>
              <a:rPr lang="en-US" sz="2800" dirty="0" smtClean="0">
                <a:latin typeface="Calibri" panose="020F0502020204030204" pitchFamily="34" charset="0"/>
                <a:cs typeface="Calibri" panose="020F0502020204030204" pitchFamily="34" charset="0"/>
              </a:rPr>
              <a:t>Report of Progress by each Sub-Committee</a:t>
            </a:r>
          </a:p>
          <a:p>
            <a:pPr lvl="1">
              <a:spcBef>
                <a:spcPts val="0"/>
              </a:spcBef>
            </a:pPr>
            <a:r>
              <a:rPr lang="en-US" sz="2400" dirty="0" smtClean="0">
                <a:latin typeface="Calibri" panose="020F0502020204030204" pitchFamily="34" charset="0"/>
                <a:cs typeface="Calibri" panose="020F0502020204030204" pitchFamily="34" charset="0"/>
              </a:rPr>
              <a:t>Funding</a:t>
            </a:r>
          </a:p>
          <a:p>
            <a:pPr lvl="1">
              <a:spcBef>
                <a:spcPts val="0"/>
              </a:spcBef>
            </a:pPr>
            <a:r>
              <a:rPr lang="en-US" sz="2400" dirty="0" smtClean="0">
                <a:latin typeface="Calibri" panose="020F0502020204030204" pitchFamily="34" charset="0"/>
                <a:cs typeface="Calibri" panose="020F0502020204030204" pitchFamily="34" charset="0"/>
              </a:rPr>
              <a:t>Early Childhood </a:t>
            </a:r>
          </a:p>
          <a:p>
            <a:pPr lvl="1">
              <a:spcBef>
                <a:spcPts val="0"/>
              </a:spcBef>
            </a:pPr>
            <a:r>
              <a:rPr lang="en-US" sz="2400" dirty="0" smtClean="0">
                <a:latin typeface="Calibri" panose="020F0502020204030204" pitchFamily="34" charset="0"/>
                <a:cs typeface="Calibri" panose="020F0502020204030204" pitchFamily="34" charset="0"/>
              </a:rPr>
              <a:t>Move on When Ready</a:t>
            </a:r>
          </a:p>
          <a:p>
            <a:pPr lvl="1">
              <a:spcBef>
                <a:spcPts val="0"/>
              </a:spcBef>
            </a:pPr>
            <a:r>
              <a:rPr lang="en-US" sz="2400" dirty="0" smtClean="0">
                <a:latin typeface="Calibri" panose="020F0502020204030204" pitchFamily="34" charset="0"/>
                <a:cs typeface="Calibri" panose="020F0502020204030204" pitchFamily="34" charset="0"/>
              </a:rPr>
              <a:t>Expanding Education Options</a:t>
            </a:r>
          </a:p>
          <a:p>
            <a:pPr lvl="1">
              <a:spcBef>
                <a:spcPts val="0"/>
              </a:spcBef>
            </a:pPr>
            <a:r>
              <a:rPr lang="en-US" sz="2400" dirty="0" smtClean="0">
                <a:latin typeface="Calibri" panose="020F0502020204030204" pitchFamily="34" charset="0"/>
                <a:cs typeface="Calibri" panose="020F0502020204030204" pitchFamily="34" charset="0"/>
              </a:rPr>
              <a:t>Teacher Recruitment, Retention, Compensation</a:t>
            </a:r>
            <a:endParaRPr lang="en-US" sz="2800" dirty="0" smtClean="0">
              <a:latin typeface="Calibri" panose="020F0502020204030204" pitchFamily="34" charset="0"/>
              <a:cs typeface="Calibri" panose="020F0502020204030204" pitchFamily="34" charset="0"/>
            </a:endParaRPr>
          </a:p>
          <a:p>
            <a:pPr>
              <a:spcBef>
                <a:spcPts val="0"/>
              </a:spcBef>
            </a:pPr>
            <a:r>
              <a:rPr lang="en-US" sz="2800" dirty="0" smtClean="0">
                <a:latin typeface="Calibri" panose="020F0502020204030204" pitchFamily="34" charset="0"/>
                <a:cs typeface="Calibri" panose="020F0502020204030204" pitchFamily="34" charset="0"/>
              </a:rPr>
              <a:t>Discussion by Commission Members</a:t>
            </a:r>
          </a:p>
          <a:p>
            <a:pPr>
              <a:spcBef>
                <a:spcPts val="0"/>
              </a:spcBef>
            </a:pPr>
            <a:r>
              <a:rPr lang="en-US" sz="2800" dirty="0" smtClean="0">
                <a:latin typeface="Calibri" panose="020F0502020204030204" pitchFamily="34" charset="0"/>
                <a:cs typeface="Calibri" panose="020F0502020204030204" pitchFamily="34" charset="0"/>
              </a:rPr>
              <a:t>Date, time, and location of next meetings</a:t>
            </a:r>
          </a:p>
          <a:p>
            <a:pPr>
              <a:spcBef>
                <a:spcPts val="0"/>
              </a:spcBef>
            </a:pPr>
            <a:r>
              <a:rPr lang="en-US" sz="2800" dirty="0" smtClean="0">
                <a:latin typeface="Calibri" panose="020F0502020204030204" pitchFamily="34" charset="0"/>
                <a:cs typeface="Calibri" panose="020F0502020204030204" pitchFamily="34" charset="0"/>
              </a:rPr>
              <a:t>Public Comment</a:t>
            </a:r>
          </a:p>
          <a:p>
            <a:pPr>
              <a:spcBef>
                <a:spcPts val="0"/>
              </a:spcBef>
            </a:pPr>
            <a:r>
              <a:rPr lang="en-US" sz="2800" dirty="0" smtClean="0">
                <a:latin typeface="Calibri" panose="020F0502020204030204" pitchFamily="34" charset="0"/>
                <a:cs typeface="Calibri" panose="020F0502020204030204" pitchFamily="34" charset="0"/>
              </a:rPr>
              <a:t>Adjourn</a:t>
            </a:r>
            <a:endParaRPr lang="en-US" sz="28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57200" y="152400"/>
            <a:ext cx="8229600" cy="685800"/>
          </a:xfrm>
        </p:spPr>
        <p:txBody>
          <a:bodyPr>
            <a:normAutofit fontScale="90000"/>
          </a:bodyPr>
          <a:lstStyle/>
          <a:p>
            <a:pPr algn="ctr"/>
            <a:r>
              <a:rPr lang="en-US" sz="4000" dirty="0" smtClean="0">
                <a:solidFill>
                  <a:schemeClr val="bg2">
                    <a:lumMod val="25000"/>
                  </a:schemeClr>
                </a:solidFill>
                <a:latin typeface="Calibri" panose="020F0502020204030204" pitchFamily="34" charset="0"/>
                <a:cs typeface="Calibri" panose="020F0502020204030204" pitchFamily="34" charset="0"/>
              </a:rPr>
              <a:t/>
            </a:r>
            <a:br>
              <a:rPr lang="en-US" sz="4000" dirty="0" smtClean="0">
                <a:solidFill>
                  <a:schemeClr val="bg2">
                    <a:lumMod val="25000"/>
                  </a:schemeClr>
                </a:solidFill>
                <a:latin typeface="Calibri" panose="020F0502020204030204" pitchFamily="34" charset="0"/>
                <a:cs typeface="Calibri" panose="020F0502020204030204" pitchFamily="34" charset="0"/>
              </a:rPr>
            </a:br>
            <a:r>
              <a:rPr lang="en-US" sz="4000" dirty="0" smtClean="0">
                <a:solidFill>
                  <a:schemeClr val="bg2">
                    <a:lumMod val="25000"/>
                  </a:schemeClr>
                </a:solidFill>
                <a:latin typeface="Calibri" panose="020F0502020204030204" pitchFamily="34" charset="0"/>
                <a:cs typeface="Calibri" panose="020F0502020204030204" pitchFamily="34" charset="0"/>
              </a:rPr>
              <a:t>AGENDA</a:t>
            </a:r>
            <a:r>
              <a:rPr lang="en-US" sz="3600" dirty="0" smtClean="0"/>
              <a:t/>
            </a:r>
            <a:br>
              <a:rPr lang="en-US" sz="3600" dirty="0" smtClean="0"/>
            </a:br>
            <a:endParaRPr lang="en-US" sz="3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152400"/>
            <a:ext cx="1295400" cy="1219200"/>
          </a:xfrm>
          <a:prstGeom prst="rect">
            <a:avLst/>
          </a:prstGeom>
        </p:spPr>
      </p:pic>
    </p:spTree>
    <p:extLst>
      <p:ext uri="{BB962C8B-B14F-4D97-AF65-F5344CB8AC3E}">
        <p14:creationId xmlns:p14="http://schemas.microsoft.com/office/powerpoint/2010/main" val="2809345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6934200" cy="498598"/>
          </a:xfrm>
        </p:spPr>
        <p:txBody>
          <a:bodyPr/>
          <a:lstStyle/>
          <a:p>
            <a:r>
              <a:rPr lang="en-US" dirty="0" smtClean="0">
                <a:solidFill>
                  <a:schemeClr val="tx2">
                    <a:lumMod val="75000"/>
                  </a:schemeClr>
                </a:solidFill>
              </a:rPr>
              <a:t>Early Education 101 </a:t>
            </a:r>
            <a:endParaRPr lang="en-US" dirty="0">
              <a:solidFill>
                <a:schemeClr val="tx2">
                  <a:lumMod val="75000"/>
                </a:schemeClr>
              </a:solidFill>
            </a:endParaRPr>
          </a:p>
        </p:txBody>
      </p:sp>
      <p:sp>
        <p:nvSpPr>
          <p:cNvPr id="8" name="Content Placeholder 7"/>
          <p:cNvSpPr>
            <a:spLocks noGrp="1"/>
          </p:cNvSpPr>
          <p:nvPr>
            <p:ph idx="1"/>
          </p:nvPr>
        </p:nvSpPr>
        <p:spPr>
          <a:xfrm>
            <a:off x="381000" y="1258910"/>
            <a:ext cx="8305800" cy="4837090"/>
          </a:xfrm>
        </p:spPr>
        <p:txBody>
          <a:bodyPr>
            <a:normAutofit fontScale="25000" lnSpcReduction="20000"/>
          </a:bodyPr>
          <a:lstStyle/>
          <a:p>
            <a:pPr marL="228600" indent="-228600">
              <a:lnSpc>
                <a:spcPct val="120000"/>
              </a:lnSpc>
              <a:spcBef>
                <a:spcPts val="0"/>
              </a:spcBef>
            </a:pPr>
            <a:r>
              <a:rPr lang="en-US" sz="9600" dirty="0" smtClean="0"/>
              <a:t>Brain and social science research clearly supports the importance of early education.</a:t>
            </a:r>
          </a:p>
          <a:p>
            <a:pPr marL="228600" indent="-228600">
              <a:lnSpc>
                <a:spcPct val="120000"/>
              </a:lnSpc>
              <a:spcBef>
                <a:spcPts val="0"/>
              </a:spcBef>
            </a:pPr>
            <a:r>
              <a:rPr lang="en-US" sz="9600" dirty="0" smtClean="0"/>
              <a:t>Many </a:t>
            </a:r>
            <a:r>
              <a:rPr lang="en-US" sz="9600" dirty="0"/>
              <a:t>children are in some type of early learning environment before </a:t>
            </a:r>
            <a:r>
              <a:rPr lang="en-US" sz="9600" dirty="0" smtClean="0"/>
              <a:t>Kindergarten, </a:t>
            </a:r>
            <a:r>
              <a:rPr lang="en-US" sz="9600" dirty="0"/>
              <a:t>and the quality of those environments impact later academic and social outcomes</a:t>
            </a:r>
            <a:r>
              <a:rPr lang="en-US" sz="9600" dirty="0" smtClean="0"/>
              <a:t>.</a:t>
            </a:r>
          </a:p>
          <a:p>
            <a:pPr marL="228600" indent="-228600">
              <a:lnSpc>
                <a:spcPct val="120000"/>
              </a:lnSpc>
              <a:spcBef>
                <a:spcPts val="0"/>
              </a:spcBef>
            </a:pPr>
            <a:r>
              <a:rPr lang="en-US" sz="9600" dirty="0"/>
              <a:t>Research shows that for every dollar invested in </a:t>
            </a:r>
            <a:r>
              <a:rPr lang="en-US" sz="9600" dirty="0" smtClean="0"/>
              <a:t>high quality </a:t>
            </a:r>
            <a:r>
              <a:rPr lang="en-US" sz="9600" dirty="0"/>
              <a:t>early learning </a:t>
            </a:r>
            <a:r>
              <a:rPr lang="en-US" sz="9600" dirty="0" smtClean="0"/>
              <a:t>programs </a:t>
            </a:r>
            <a:r>
              <a:rPr lang="en-US" sz="9600" dirty="0"/>
              <a:t>at least $4 is saved in future costs related to social services, remedial education, public safety, and juvenile justice</a:t>
            </a:r>
            <a:r>
              <a:rPr lang="en-US" sz="9600" dirty="0" smtClean="0"/>
              <a:t>.</a:t>
            </a:r>
          </a:p>
          <a:p>
            <a:pPr marL="228600" indent="-228600">
              <a:lnSpc>
                <a:spcPct val="120000"/>
              </a:lnSpc>
              <a:spcBef>
                <a:spcPts val="0"/>
              </a:spcBef>
            </a:pPr>
            <a:r>
              <a:rPr lang="en-US" sz="9600" dirty="0"/>
              <a:t>Nationally, the quality of most early learning programs ranges from low to medium</a:t>
            </a:r>
            <a:r>
              <a:rPr lang="en-US" sz="9600" dirty="0" smtClean="0"/>
              <a:t>.</a:t>
            </a:r>
            <a:endParaRPr lang="en-US" sz="9600" dirty="0"/>
          </a:p>
          <a:p>
            <a:endParaRPr lang="en-US" dirty="0"/>
          </a:p>
          <a:p>
            <a:endParaRPr lang="en-US" dirty="0"/>
          </a:p>
          <a:p>
            <a:pPr marL="0" indent="0">
              <a:buNone/>
            </a:pPr>
            <a:endParaRPr lang="en-US" dirty="0" smtClean="0"/>
          </a:p>
          <a:p>
            <a:pPr marL="0" indent="0">
              <a:buNone/>
            </a:pPr>
            <a:r>
              <a:rPr lang="en-US" sz="2900" dirty="0" smtClean="0"/>
              <a:t/>
            </a:r>
            <a:br>
              <a:rPr lang="en-US" sz="2900" dirty="0" smtClean="0"/>
            </a:br>
            <a:endParaRPr lang="en-US" sz="2900" dirty="0"/>
          </a:p>
          <a:p>
            <a:endParaRPr lang="en-US" sz="3100" dirty="0" smtClean="0"/>
          </a:p>
          <a:p>
            <a:endParaRPr lang="en-US" dirty="0"/>
          </a:p>
        </p:txBody>
      </p:sp>
    </p:spTree>
    <p:extLst>
      <p:ext uri="{BB962C8B-B14F-4D97-AF65-F5344CB8AC3E}">
        <p14:creationId xmlns:p14="http://schemas.microsoft.com/office/powerpoint/2010/main" val="119043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9602"/>
            <a:ext cx="6934200" cy="498598"/>
          </a:xfrm>
        </p:spPr>
        <p:txBody>
          <a:bodyPr/>
          <a:lstStyle/>
          <a:p>
            <a:r>
              <a:rPr lang="en-US" dirty="0" smtClean="0">
                <a:solidFill>
                  <a:schemeClr val="tx2">
                    <a:lumMod val="75000"/>
                  </a:schemeClr>
                </a:solidFill>
              </a:rPr>
              <a:t>Early Education 101</a:t>
            </a:r>
            <a:endParaRPr lang="en-US" dirty="0">
              <a:solidFill>
                <a:schemeClr val="tx2">
                  <a:lumMod val="75000"/>
                </a:schemeClr>
              </a:solidFill>
            </a:endParaRPr>
          </a:p>
        </p:txBody>
      </p:sp>
      <p:sp>
        <p:nvSpPr>
          <p:cNvPr id="3" name="Content Placeholder 2"/>
          <p:cNvSpPr>
            <a:spLocks noGrp="1"/>
          </p:cNvSpPr>
          <p:nvPr>
            <p:ph idx="1"/>
          </p:nvPr>
        </p:nvSpPr>
        <p:spPr>
          <a:xfrm>
            <a:off x="381000" y="1143000"/>
            <a:ext cx="8382000" cy="4876800"/>
          </a:xfrm>
        </p:spPr>
        <p:txBody>
          <a:bodyPr>
            <a:normAutofit fontScale="77500" lnSpcReduction="20000"/>
          </a:bodyPr>
          <a:lstStyle/>
          <a:p>
            <a:pPr>
              <a:spcBef>
                <a:spcPts val="0"/>
              </a:spcBef>
            </a:pPr>
            <a:r>
              <a:rPr lang="en-US" dirty="0" smtClean="0"/>
              <a:t>Nationally, Georgia has been a leader in early education by investing in quality and increasing access to higher quality environments for all children. Three examples: </a:t>
            </a:r>
          </a:p>
          <a:p>
            <a:pPr marL="0" indent="0">
              <a:spcBef>
                <a:spcPts val="0"/>
              </a:spcBef>
              <a:buNone/>
            </a:pPr>
            <a:endParaRPr lang="en-US" dirty="0" smtClean="0"/>
          </a:p>
          <a:p>
            <a:pPr lvl="1">
              <a:spcBef>
                <a:spcPts val="0"/>
              </a:spcBef>
            </a:pPr>
            <a:r>
              <a:rPr lang="en-US" b="1" dirty="0"/>
              <a:t>DECAL</a:t>
            </a:r>
            <a:r>
              <a:rPr lang="en-US" dirty="0"/>
              <a:t>: In 2004, the state created a distinct early education department that aligns key ECE programs and services. </a:t>
            </a:r>
            <a:endParaRPr lang="en-US" dirty="0" smtClean="0"/>
          </a:p>
          <a:p>
            <a:pPr marL="517525" lvl="1" indent="0">
              <a:spcBef>
                <a:spcPts val="0"/>
              </a:spcBef>
              <a:buNone/>
            </a:pPr>
            <a:endParaRPr lang="en-US" dirty="0"/>
          </a:p>
          <a:p>
            <a:pPr lvl="1">
              <a:spcBef>
                <a:spcPts val="0"/>
              </a:spcBef>
            </a:pPr>
            <a:r>
              <a:rPr lang="en-US" b="1" dirty="0" smtClean="0"/>
              <a:t>Georgia’s Pre-K</a:t>
            </a:r>
            <a:r>
              <a:rPr lang="en-US" dirty="0" smtClean="0"/>
              <a:t>: </a:t>
            </a:r>
            <a:r>
              <a:rPr lang="en-US" dirty="0"/>
              <a:t>P</a:t>
            </a:r>
            <a:r>
              <a:rPr lang="en-US" dirty="0" smtClean="0"/>
              <a:t>rogram has existed for over 22 years and serves as a model for providing higher quality ECE services to a large population of children.  (Recommendations developed and discussed today). </a:t>
            </a:r>
          </a:p>
          <a:p>
            <a:pPr marL="517525" lvl="1" indent="0">
              <a:spcBef>
                <a:spcPts val="0"/>
              </a:spcBef>
              <a:buNone/>
            </a:pPr>
            <a:endParaRPr lang="en-US" dirty="0" smtClean="0"/>
          </a:p>
          <a:p>
            <a:pPr lvl="1">
              <a:spcBef>
                <a:spcPts val="0"/>
              </a:spcBef>
            </a:pPr>
            <a:r>
              <a:rPr lang="en-US" b="1" dirty="0" smtClean="0"/>
              <a:t>Quality Rated</a:t>
            </a:r>
            <a:r>
              <a:rPr lang="en-US" dirty="0" smtClean="0"/>
              <a:t>: Georgia’s current rating system uses nationally recognized standards of quality to assess and communicate the quality of ECE programs while also raising quality in programs across the state. (Recommendations in process of development). </a:t>
            </a:r>
            <a:endParaRPr lang="en-US" dirty="0"/>
          </a:p>
        </p:txBody>
      </p:sp>
    </p:spTree>
    <p:extLst>
      <p:ext uri="{BB962C8B-B14F-4D97-AF65-F5344CB8AC3E}">
        <p14:creationId xmlns:p14="http://schemas.microsoft.com/office/powerpoint/2010/main" val="1733653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934200" cy="498598"/>
          </a:xfrm>
        </p:spPr>
        <p:txBody>
          <a:bodyPr/>
          <a:lstStyle/>
          <a:p>
            <a:r>
              <a:rPr lang="en-US" dirty="0" smtClean="0">
                <a:solidFill>
                  <a:schemeClr val="tx2">
                    <a:lumMod val="75000"/>
                  </a:schemeClr>
                </a:solidFill>
              </a:rPr>
              <a:t>Access: Georgia’s Pre-K Program</a:t>
            </a:r>
            <a:endParaRPr lang="en-US" dirty="0">
              <a:solidFill>
                <a:schemeClr val="tx2">
                  <a:lumMod val="75000"/>
                </a:schemeClr>
              </a:solidFill>
            </a:endParaRPr>
          </a:p>
        </p:txBody>
      </p:sp>
      <p:sp>
        <p:nvSpPr>
          <p:cNvPr id="3" name="Content Placeholder 2"/>
          <p:cNvSpPr>
            <a:spLocks noGrp="1"/>
          </p:cNvSpPr>
          <p:nvPr>
            <p:ph idx="1"/>
          </p:nvPr>
        </p:nvSpPr>
        <p:spPr>
          <a:xfrm>
            <a:off x="413084" y="1066800"/>
            <a:ext cx="8382000" cy="4724400"/>
          </a:xfrm>
        </p:spPr>
        <p:txBody>
          <a:bodyPr>
            <a:normAutofit/>
          </a:bodyPr>
          <a:lstStyle/>
          <a:p>
            <a:pPr>
              <a:spcBef>
                <a:spcPts val="0"/>
              </a:spcBef>
            </a:pPr>
            <a:r>
              <a:rPr lang="en-US" sz="3000" dirty="0" smtClean="0"/>
              <a:t>2014-2015 school </a:t>
            </a:r>
            <a:r>
              <a:rPr lang="en-US" sz="3000" dirty="0"/>
              <a:t>y</a:t>
            </a:r>
            <a:r>
              <a:rPr lang="en-US" sz="3000" dirty="0" smtClean="0"/>
              <a:t>ear data</a:t>
            </a:r>
          </a:p>
          <a:p>
            <a:pPr lvl="1">
              <a:spcBef>
                <a:spcPts val="0"/>
              </a:spcBef>
            </a:pPr>
            <a:r>
              <a:rPr lang="en-US" sz="2600" dirty="0" smtClean="0"/>
              <a:t>84,000 slots</a:t>
            </a:r>
          </a:p>
          <a:p>
            <a:pPr lvl="1">
              <a:spcBef>
                <a:spcPts val="0"/>
              </a:spcBef>
            </a:pPr>
            <a:r>
              <a:rPr lang="en-US" sz="2600" dirty="0" smtClean="0"/>
              <a:t>3,827 classes in 1,819 sites </a:t>
            </a:r>
          </a:p>
          <a:p>
            <a:pPr lvl="1">
              <a:spcBef>
                <a:spcPts val="0"/>
              </a:spcBef>
            </a:pPr>
            <a:r>
              <a:rPr lang="en-US" sz="2600" dirty="0" smtClean="0"/>
              <a:t>Approximately 5,000 children on waiting list </a:t>
            </a:r>
          </a:p>
          <a:p>
            <a:pPr lvl="1">
              <a:spcBef>
                <a:spcPts val="0"/>
              </a:spcBef>
            </a:pPr>
            <a:r>
              <a:rPr lang="en-US" sz="2600" dirty="0" smtClean="0"/>
              <a:t>53% of students classified Category One (similar to free and reduced lunch)</a:t>
            </a:r>
          </a:p>
          <a:p>
            <a:pPr>
              <a:spcBef>
                <a:spcPts val="0"/>
              </a:spcBef>
            </a:pPr>
            <a:r>
              <a:rPr lang="en-US" sz="3000" dirty="0" smtClean="0">
                <a:latin typeface="Calibri" pitchFamily="34" charset="0"/>
                <a:ea typeface="Calibri" pitchFamily="34" charset="0"/>
                <a:cs typeface="Arial" charset="0"/>
              </a:rPr>
              <a:t>Approximately </a:t>
            </a:r>
            <a:r>
              <a:rPr lang="en-US" sz="3000" dirty="0">
                <a:latin typeface="Calibri" pitchFamily="34" charset="0"/>
                <a:ea typeface="Calibri" pitchFamily="34" charset="0"/>
                <a:cs typeface="Arial" charset="0"/>
              </a:rPr>
              <a:t>60% of eligible four year olds statewide are served in the program. </a:t>
            </a:r>
          </a:p>
          <a:p>
            <a:pPr>
              <a:spcBef>
                <a:spcPts val="0"/>
              </a:spcBef>
            </a:pPr>
            <a:r>
              <a:rPr lang="en-US" sz="3000" dirty="0">
                <a:latin typeface="Calibri" pitchFamily="34" charset="0"/>
                <a:ea typeface="Calibri" pitchFamily="34" charset="0"/>
                <a:cs typeface="Arial" charset="0"/>
              </a:rPr>
              <a:t>O</a:t>
            </a:r>
            <a:r>
              <a:rPr lang="en-US" sz="3000" dirty="0" smtClean="0">
                <a:latin typeface="Calibri" pitchFamily="34" charset="0"/>
                <a:ea typeface="Calibri" pitchFamily="34" charset="0"/>
                <a:cs typeface="Arial" charset="0"/>
              </a:rPr>
              <a:t>ffered </a:t>
            </a:r>
            <a:r>
              <a:rPr lang="en-US" sz="3000" dirty="0">
                <a:latin typeface="Calibri" pitchFamily="34" charset="0"/>
                <a:ea typeface="Calibri" pitchFamily="34" charset="0"/>
                <a:cs typeface="Arial" charset="0"/>
              </a:rPr>
              <a:t>in all Georgia </a:t>
            </a:r>
            <a:r>
              <a:rPr lang="en-US" sz="3000" dirty="0" smtClean="0">
                <a:latin typeface="Calibri" pitchFamily="34" charset="0"/>
                <a:ea typeface="Calibri" pitchFamily="34" charset="0"/>
                <a:cs typeface="Arial" charset="0"/>
              </a:rPr>
              <a:t>counties</a:t>
            </a:r>
            <a:endParaRPr lang="en-US" sz="3000" dirty="0">
              <a:latin typeface="Calibri" pitchFamily="34" charset="0"/>
              <a:ea typeface="Calibri" pitchFamily="34" charset="0"/>
              <a:cs typeface="Arial" charset="0"/>
            </a:endParaRPr>
          </a:p>
          <a:p>
            <a:pPr lvl="1">
              <a:spcBef>
                <a:spcPts val="0"/>
              </a:spcBef>
            </a:pPr>
            <a:r>
              <a:rPr lang="en-US" sz="2600" dirty="0">
                <a:latin typeface="Calibri" pitchFamily="34" charset="0"/>
                <a:ea typeface="Calibri" pitchFamily="34" charset="0"/>
                <a:cs typeface="Arial" charset="0"/>
              </a:rPr>
              <a:t>171 of 181 school systems offer Pre-K</a:t>
            </a:r>
          </a:p>
          <a:p>
            <a:pPr lvl="1">
              <a:spcBef>
                <a:spcPts val="0"/>
              </a:spcBef>
            </a:pPr>
            <a:r>
              <a:rPr lang="en-US" sz="2600" dirty="0">
                <a:latin typeface="Calibri" pitchFamily="34" charset="0"/>
                <a:ea typeface="Calibri" pitchFamily="34" charset="0"/>
                <a:cs typeface="Arial" charset="0"/>
              </a:rPr>
              <a:t>Approximately 700 private entities</a:t>
            </a:r>
          </a:p>
          <a:p>
            <a:pPr lvl="1">
              <a:spcBef>
                <a:spcPts val="0"/>
              </a:spcBef>
            </a:pPr>
            <a:endParaRPr lang="en-US" sz="3000" dirty="0" smtClean="0"/>
          </a:p>
          <a:p>
            <a:pPr>
              <a:spcBef>
                <a:spcPts val="0"/>
              </a:spcBef>
            </a:pPr>
            <a:endParaRPr lang="en-US" sz="3400" dirty="0"/>
          </a:p>
          <a:p>
            <a:pPr marL="517525" lvl="1" indent="0">
              <a:spcBef>
                <a:spcPts val="600"/>
              </a:spcBef>
              <a:buNone/>
            </a:pPr>
            <a:endParaRPr lang="en-US" dirty="0" smtClean="0"/>
          </a:p>
          <a:p>
            <a:pPr lvl="1">
              <a:spcBef>
                <a:spcPts val="600"/>
              </a:spcBef>
            </a:pPr>
            <a:endParaRPr lang="en-US" dirty="0" smtClean="0"/>
          </a:p>
          <a:p>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3300433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Georgia’s Pre-K Research</a:t>
            </a:r>
            <a:endParaRPr lang="en-US" dirty="0">
              <a:solidFill>
                <a:schemeClr val="tx2">
                  <a:lumMod val="75000"/>
                </a:schemeClr>
              </a:solidFill>
            </a:endParaRPr>
          </a:p>
        </p:txBody>
      </p:sp>
      <p:sp>
        <p:nvSpPr>
          <p:cNvPr id="3" name="Content Placeholder 2"/>
          <p:cNvSpPr>
            <a:spLocks noGrp="1"/>
          </p:cNvSpPr>
          <p:nvPr>
            <p:ph idx="1"/>
          </p:nvPr>
        </p:nvSpPr>
        <p:spPr>
          <a:xfrm>
            <a:off x="381000" y="1295400"/>
            <a:ext cx="8382000" cy="4572000"/>
          </a:xfrm>
        </p:spPr>
        <p:txBody>
          <a:bodyPr>
            <a:normAutofit/>
          </a:bodyPr>
          <a:lstStyle/>
          <a:p>
            <a:pPr>
              <a:spcBef>
                <a:spcPts val="0"/>
              </a:spcBef>
            </a:pPr>
            <a:r>
              <a:rPr lang="en-US" sz="2800" dirty="0" smtClean="0"/>
              <a:t>Independent research continues to find that children in Georgia’s Pre-K exhibit statistically significant growth across all domains of learning. </a:t>
            </a:r>
          </a:p>
          <a:p>
            <a:pPr>
              <a:spcBef>
                <a:spcPts val="0"/>
              </a:spcBef>
            </a:pPr>
            <a:r>
              <a:rPr lang="en-US" sz="2800" dirty="0"/>
              <a:t>Children who were Spanish-speaking dual language learners showed growth in skills in both English and Spanish, although their growth tended to be greater in English.</a:t>
            </a:r>
          </a:p>
          <a:p>
            <a:pPr>
              <a:spcBef>
                <a:spcPts val="0"/>
              </a:spcBef>
            </a:pPr>
            <a:r>
              <a:rPr lang="en-US" sz="2800" dirty="0" smtClean="0"/>
              <a:t>Quality in Georgia’s Pre-K classrooms is generally higher quality than other ECE classrooms. </a:t>
            </a:r>
            <a:endParaRPr lang="en-US" sz="2800" dirty="0"/>
          </a:p>
          <a:p>
            <a:pPr marL="0" indent="0">
              <a:buNone/>
            </a:pPr>
            <a:endParaRPr lang="en-US" dirty="0"/>
          </a:p>
        </p:txBody>
      </p:sp>
    </p:spTree>
    <p:extLst>
      <p:ext uri="{BB962C8B-B14F-4D97-AF65-F5344CB8AC3E}">
        <p14:creationId xmlns:p14="http://schemas.microsoft.com/office/powerpoint/2010/main" val="324845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5802"/>
            <a:ext cx="7162800" cy="498598"/>
          </a:xfrm>
        </p:spPr>
        <p:txBody>
          <a:bodyPr/>
          <a:lstStyle/>
          <a:p>
            <a:r>
              <a:rPr lang="en-US" dirty="0" smtClean="0">
                <a:solidFill>
                  <a:schemeClr val="tx2">
                    <a:lumMod val="75000"/>
                  </a:schemeClr>
                </a:solidFill>
              </a:rPr>
              <a:t>Process for Recommendations</a:t>
            </a:r>
            <a:endParaRPr lang="en-US" sz="2400" i="1" dirty="0">
              <a:solidFill>
                <a:schemeClr val="tx2">
                  <a:lumMod val="75000"/>
                </a:schemeClr>
              </a:solidFill>
            </a:endParaRPr>
          </a:p>
        </p:txBody>
      </p:sp>
      <p:sp>
        <p:nvSpPr>
          <p:cNvPr id="3" name="Content Placeholder 2"/>
          <p:cNvSpPr>
            <a:spLocks noGrp="1"/>
          </p:cNvSpPr>
          <p:nvPr>
            <p:ph idx="1"/>
          </p:nvPr>
        </p:nvSpPr>
        <p:spPr>
          <a:xfrm>
            <a:off x="381000" y="1219200"/>
            <a:ext cx="8382000" cy="4788753"/>
          </a:xfrm>
        </p:spPr>
        <p:txBody>
          <a:bodyPr>
            <a:normAutofit/>
          </a:bodyPr>
          <a:lstStyle/>
          <a:p>
            <a:pPr>
              <a:spcBef>
                <a:spcPts val="0"/>
              </a:spcBef>
            </a:pPr>
            <a:r>
              <a:rPr lang="en-US" sz="3000" dirty="0" smtClean="0"/>
              <a:t>DECAL staff reviewed and presented national research related to Pre-K funding and access. </a:t>
            </a:r>
          </a:p>
          <a:p>
            <a:pPr>
              <a:spcBef>
                <a:spcPts val="0"/>
              </a:spcBef>
            </a:pPr>
            <a:r>
              <a:rPr lang="en-US" sz="3000" dirty="0" smtClean="0"/>
              <a:t>Surveyed Georgia’s Pre-K Project Directors</a:t>
            </a:r>
          </a:p>
          <a:p>
            <a:pPr lvl="1">
              <a:spcBef>
                <a:spcPts val="0"/>
              </a:spcBef>
            </a:pPr>
            <a:r>
              <a:rPr lang="en-US" sz="2600" dirty="0" smtClean="0"/>
              <a:t>346 respondents (40% response rate)</a:t>
            </a:r>
          </a:p>
          <a:p>
            <a:pPr lvl="1">
              <a:spcBef>
                <a:spcPts val="0"/>
              </a:spcBef>
            </a:pPr>
            <a:r>
              <a:rPr lang="en-US" sz="2600" dirty="0" smtClean="0"/>
              <a:t>Result indicated support for increasing lead and assistant teacher pay, decreasing class size, and increasing funding for teacher benefits. </a:t>
            </a:r>
          </a:p>
        </p:txBody>
      </p:sp>
    </p:spTree>
    <p:extLst>
      <p:ext uri="{BB962C8B-B14F-4D97-AF65-F5344CB8AC3E}">
        <p14:creationId xmlns:p14="http://schemas.microsoft.com/office/powerpoint/2010/main" val="3887575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949"/>
            <a:ext cx="7239000" cy="498598"/>
          </a:xfrm>
        </p:spPr>
        <p:txBody>
          <a:bodyPr/>
          <a:lstStyle/>
          <a:p>
            <a:r>
              <a:rPr lang="en-US" dirty="0">
                <a:solidFill>
                  <a:schemeClr val="tx2">
                    <a:lumMod val="75000"/>
                  </a:schemeClr>
                </a:solidFill>
              </a:rPr>
              <a:t>Process for </a:t>
            </a:r>
            <a:r>
              <a:rPr lang="en-US" dirty="0" smtClean="0">
                <a:solidFill>
                  <a:schemeClr val="tx2">
                    <a:lumMod val="75000"/>
                  </a:schemeClr>
                </a:solidFill>
              </a:rPr>
              <a:t>Recommendations </a:t>
            </a:r>
            <a:r>
              <a:rPr lang="en-US" sz="2400" i="1" dirty="0" smtClean="0">
                <a:solidFill>
                  <a:schemeClr val="tx2">
                    <a:lumMod val="75000"/>
                  </a:schemeClr>
                </a:solidFill>
              </a:rPr>
              <a:t>(continued)</a:t>
            </a:r>
            <a:endParaRPr lang="en-US" sz="2400" i="1" dirty="0">
              <a:solidFill>
                <a:schemeClr val="tx2">
                  <a:lumMod val="75000"/>
                </a:schemeClr>
              </a:solidFill>
            </a:endParaRPr>
          </a:p>
        </p:txBody>
      </p:sp>
      <p:sp>
        <p:nvSpPr>
          <p:cNvPr id="3" name="Content Placeholder 2"/>
          <p:cNvSpPr>
            <a:spLocks noGrp="1"/>
          </p:cNvSpPr>
          <p:nvPr>
            <p:ph idx="1"/>
          </p:nvPr>
        </p:nvSpPr>
        <p:spPr>
          <a:xfrm>
            <a:off x="304800" y="1371600"/>
            <a:ext cx="8382000" cy="4800600"/>
          </a:xfrm>
        </p:spPr>
        <p:txBody>
          <a:bodyPr>
            <a:noAutofit/>
          </a:bodyPr>
          <a:lstStyle/>
          <a:p>
            <a:pPr>
              <a:spcBef>
                <a:spcPts val="0"/>
              </a:spcBef>
            </a:pPr>
            <a:r>
              <a:rPr lang="en-US" sz="2800" dirty="0"/>
              <a:t>Based on </a:t>
            </a:r>
            <a:r>
              <a:rPr lang="en-US" sz="2800" dirty="0" smtClean="0"/>
              <a:t>national </a:t>
            </a:r>
            <a:r>
              <a:rPr lang="en-US" sz="2800" dirty="0"/>
              <a:t>research </a:t>
            </a:r>
            <a:r>
              <a:rPr lang="en-US" sz="2800" dirty="0" smtClean="0"/>
              <a:t>and survey responses, </a:t>
            </a:r>
            <a:r>
              <a:rPr lang="en-US" sz="2800" dirty="0"/>
              <a:t>DECAL staff identified key areas </a:t>
            </a:r>
            <a:r>
              <a:rPr lang="en-US" sz="2800" dirty="0" smtClean="0"/>
              <a:t>for subcommittee </a:t>
            </a:r>
            <a:r>
              <a:rPr lang="en-US" sz="2800" dirty="0"/>
              <a:t>to </a:t>
            </a:r>
            <a:r>
              <a:rPr lang="en-US" sz="2800" dirty="0" smtClean="0"/>
              <a:t>consider</a:t>
            </a:r>
            <a:endParaRPr lang="en-US" sz="2800" dirty="0"/>
          </a:p>
          <a:p>
            <a:pPr>
              <a:spcBef>
                <a:spcPts val="0"/>
              </a:spcBef>
            </a:pPr>
            <a:r>
              <a:rPr lang="en-US" sz="2800" dirty="0" smtClean="0"/>
              <a:t>Subcommittee divided into small groups to draft recommendations </a:t>
            </a:r>
          </a:p>
          <a:p>
            <a:pPr>
              <a:spcBef>
                <a:spcPts val="0"/>
              </a:spcBef>
            </a:pPr>
            <a:r>
              <a:rPr lang="en-US" sz="2800" dirty="0" smtClean="0"/>
              <a:t>Process resulted in 23 recommendations</a:t>
            </a:r>
          </a:p>
          <a:p>
            <a:pPr>
              <a:spcBef>
                <a:spcPts val="0"/>
              </a:spcBef>
            </a:pPr>
            <a:r>
              <a:rPr lang="en-US" sz="2800" dirty="0" smtClean="0"/>
              <a:t>Subcommittee identified and fine tuned final recommendations at the April 17 and May 5 meetings</a:t>
            </a:r>
          </a:p>
          <a:p>
            <a:pPr>
              <a:spcBef>
                <a:spcPts val="0"/>
              </a:spcBef>
            </a:pPr>
            <a:r>
              <a:rPr lang="en-US" sz="2800" dirty="0" smtClean="0"/>
              <a:t>Presenting six recommendations to Commission </a:t>
            </a:r>
            <a:endParaRPr lang="en-US" sz="2800" dirty="0"/>
          </a:p>
        </p:txBody>
      </p:sp>
    </p:spTree>
    <p:extLst>
      <p:ext uri="{BB962C8B-B14F-4D97-AF65-F5344CB8AC3E}">
        <p14:creationId xmlns:p14="http://schemas.microsoft.com/office/powerpoint/2010/main" val="189513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2">
                    <a:lumMod val="75000"/>
                  </a:schemeClr>
                </a:solidFill>
              </a:rPr>
              <a:t>Recommendations for Pre-K</a:t>
            </a:r>
            <a:endParaRPr lang="en-US" dirty="0">
              <a:solidFill>
                <a:schemeClr val="tx2">
                  <a:lumMod val="75000"/>
                </a:schemeClr>
              </a:solidFill>
            </a:endParaRPr>
          </a:p>
        </p:txBody>
      </p:sp>
    </p:spTree>
    <p:extLst>
      <p:ext uri="{BB962C8B-B14F-4D97-AF65-F5344CB8AC3E}">
        <p14:creationId xmlns:p14="http://schemas.microsoft.com/office/powerpoint/2010/main" val="1344566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1</a:t>
            </a:r>
            <a:endParaRPr lang="en-US" dirty="0">
              <a:solidFill>
                <a:schemeClr val="tx2">
                  <a:lumMod val="75000"/>
                </a:schemeClr>
              </a:solidFill>
            </a:endParaRPr>
          </a:p>
        </p:txBody>
      </p:sp>
      <p:sp>
        <p:nvSpPr>
          <p:cNvPr id="3" name="Content Placeholder 2"/>
          <p:cNvSpPr>
            <a:spLocks noGrp="1"/>
          </p:cNvSpPr>
          <p:nvPr>
            <p:ph idx="1"/>
          </p:nvPr>
        </p:nvSpPr>
        <p:spPr>
          <a:xfrm>
            <a:off x="381000" y="1371600"/>
            <a:ext cx="8382000" cy="4572000"/>
          </a:xfrm>
        </p:spPr>
        <p:txBody>
          <a:bodyPr/>
          <a:lstStyle/>
          <a:p>
            <a:pPr>
              <a:spcBef>
                <a:spcPts val="0"/>
              </a:spcBef>
            </a:pPr>
            <a:r>
              <a:rPr lang="en-US" dirty="0" smtClean="0"/>
              <a:t>Increase Pre-K class start-up </a:t>
            </a:r>
            <a:r>
              <a:rPr lang="en-US" dirty="0"/>
              <a:t>f</a:t>
            </a:r>
            <a:r>
              <a:rPr lang="en-US" dirty="0" smtClean="0"/>
              <a:t>unds to $12,000</a:t>
            </a:r>
          </a:p>
          <a:p>
            <a:pPr lvl="1">
              <a:spcBef>
                <a:spcPts val="0"/>
              </a:spcBef>
            </a:pPr>
            <a:r>
              <a:rPr lang="en-US" dirty="0" smtClean="0"/>
              <a:t>Start-up funds currently = $8,000</a:t>
            </a:r>
          </a:p>
          <a:p>
            <a:pPr lvl="1">
              <a:spcBef>
                <a:spcPts val="0"/>
              </a:spcBef>
            </a:pPr>
            <a:r>
              <a:rPr lang="en-US" dirty="0" smtClean="0"/>
              <a:t>Amount of start-up funds never increased</a:t>
            </a:r>
          </a:p>
          <a:p>
            <a:pPr lvl="1">
              <a:spcBef>
                <a:spcPts val="0"/>
              </a:spcBef>
            </a:pPr>
            <a:r>
              <a:rPr lang="en-US" dirty="0" smtClean="0"/>
              <a:t>Would address increased cost of new classroom set-up</a:t>
            </a:r>
          </a:p>
          <a:p>
            <a:pPr lvl="1">
              <a:spcBef>
                <a:spcPts val="0"/>
              </a:spcBef>
            </a:pPr>
            <a:r>
              <a:rPr lang="en-US" dirty="0" smtClean="0"/>
              <a:t>Would support continued high quality program</a:t>
            </a:r>
            <a:endParaRPr lang="en-US" dirty="0"/>
          </a:p>
        </p:txBody>
      </p:sp>
    </p:spTree>
    <p:extLst>
      <p:ext uri="{BB962C8B-B14F-4D97-AF65-F5344CB8AC3E}">
        <p14:creationId xmlns:p14="http://schemas.microsoft.com/office/powerpoint/2010/main" val="6275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2</a:t>
            </a:r>
            <a:endParaRPr lang="en-US" dirty="0">
              <a:solidFill>
                <a:schemeClr val="tx2">
                  <a:lumMod val="75000"/>
                </a:schemeClr>
              </a:solidFill>
            </a:endParaRPr>
          </a:p>
        </p:txBody>
      </p:sp>
      <p:sp>
        <p:nvSpPr>
          <p:cNvPr id="3" name="Content Placeholder 2"/>
          <p:cNvSpPr>
            <a:spLocks noGrp="1"/>
          </p:cNvSpPr>
          <p:nvPr>
            <p:ph idx="1"/>
          </p:nvPr>
        </p:nvSpPr>
        <p:spPr>
          <a:xfrm>
            <a:off x="381000" y="1295400"/>
            <a:ext cx="8382000" cy="4572000"/>
          </a:xfrm>
        </p:spPr>
        <p:txBody>
          <a:bodyPr>
            <a:normAutofit/>
          </a:bodyPr>
          <a:lstStyle/>
          <a:p>
            <a:pPr>
              <a:spcBef>
                <a:spcPts val="0"/>
              </a:spcBef>
            </a:pPr>
            <a:r>
              <a:rPr lang="en-US" dirty="0"/>
              <a:t>Develop a pay structure based on </a:t>
            </a:r>
            <a:r>
              <a:rPr lang="en-US" dirty="0" smtClean="0"/>
              <a:t>Pre-K lead </a:t>
            </a:r>
            <a:r>
              <a:rPr lang="en-US" dirty="0"/>
              <a:t>teacher’s years of experience and </a:t>
            </a:r>
            <a:r>
              <a:rPr lang="en-US" dirty="0" smtClean="0"/>
              <a:t>credential</a:t>
            </a:r>
            <a:endParaRPr lang="en-US" dirty="0"/>
          </a:p>
          <a:p>
            <a:pPr lvl="1">
              <a:spcBef>
                <a:spcPts val="0"/>
              </a:spcBef>
            </a:pPr>
            <a:r>
              <a:rPr lang="en-US" dirty="0" smtClean="0"/>
              <a:t>Credential:</a:t>
            </a:r>
          </a:p>
          <a:p>
            <a:pPr lvl="2">
              <a:spcBef>
                <a:spcPts val="0"/>
              </a:spcBef>
            </a:pPr>
            <a:r>
              <a:rPr lang="en-US" dirty="0" smtClean="0"/>
              <a:t>Increase </a:t>
            </a:r>
            <a:r>
              <a:rPr lang="en-US" dirty="0"/>
              <a:t>Bachelor:  $24,739.71 to $</a:t>
            </a:r>
            <a:r>
              <a:rPr lang="en-US" dirty="0" smtClean="0"/>
              <a:t>26,000</a:t>
            </a:r>
          </a:p>
          <a:p>
            <a:pPr lvl="2">
              <a:spcBef>
                <a:spcPts val="0"/>
              </a:spcBef>
            </a:pPr>
            <a:r>
              <a:rPr lang="en-US" dirty="0" smtClean="0"/>
              <a:t>Maintain Certified</a:t>
            </a:r>
            <a:r>
              <a:rPr lang="en-US" dirty="0"/>
              <a:t>:  Maintain at $</a:t>
            </a:r>
            <a:r>
              <a:rPr lang="en-US" dirty="0" smtClean="0"/>
              <a:t>34,095.50</a:t>
            </a:r>
          </a:p>
          <a:p>
            <a:pPr lvl="2">
              <a:spcBef>
                <a:spcPts val="0"/>
              </a:spcBef>
            </a:pPr>
            <a:r>
              <a:rPr lang="en-US" dirty="0" smtClean="0"/>
              <a:t>Add </a:t>
            </a:r>
            <a:r>
              <a:rPr lang="en-US" dirty="0"/>
              <a:t>base level for Masters: $38,400</a:t>
            </a:r>
          </a:p>
          <a:p>
            <a:pPr lvl="1">
              <a:spcBef>
                <a:spcPts val="0"/>
              </a:spcBef>
            </a:pPr>
            <a:r>
              <a:rPr lang="en-US" dirty="0" smtClean="0"/>
              <a:t>Experience:</a:t>
            </a:r>
          </a:p>
          <a:p>
            <a:pPr lvl="2">
              <a:spcBef>
                <a:spcPts val="0"/>
              </a:spcBef>
            </a:pPr>
            <a:r>
              <a:rPr lang="en-US" dirty="0" smtClean="0"/>
              <a:t>Add experience scale</a:t>
            </a:r>
          </a:p>
          <a:p>
            <a:pPr lvl="2">
              <a:spcBef>
                <a:spcPts val="0"/>
              </a:spcBef>
            </a:pPr>
            <a:r>
              <a:rPr lang="en-US" dirty="0"/>
              <a:t>R</a:t>
            </a:r>
            <a:r>
              <a:rPr lang="en-US" dirty="0" smtClean="0"/>
              <a:t>ange </a:t>
            </a:r>
            <a:r>
              <a:rPr lang="en-US" dirty="0"/>
              <a:t>from an additional </a:t>
            </a:r>
            <a:r>
              <a:rPr lang="en-US" dirty="0" smtClean="0"/>
              <a:t>1% </a:t>
            </a:r>
            <a:r>
              <a:rPr lang="en-US" dirty="0"/>
              <a:t>to </a:t>
            </a:r>
            <a:r>
              <a:rPr lang="en-US" dirty="0" smtClean="0"/>
              <a:t>3% </a:t>
            </a:r>
            <a:r>
              <a:rPr lang="en-US" dirty="0"/>
              <a:t>every </a:t>
            </a:r>
            <a:r>
              <a:rPr lang="en-US" dirty="0" smtClean="0"/>
              <a:t>two years</a:t>
            </a:r>
          </a:p>
          <a:p>
            <a:pPr lvl="2">
              <a:spcBef>
                <a:spcPts val="0"/>
              </a:spcBef>
            </a:pPr>
            <a:r>
              <a:rPr lang="en-US" dirty="0" smtClean="0"/>
              <a:t>Cap at </a:t>
            </a:r>
            <a:r>
              <a:rPr lang="en-US" dirty="0"/>
              <a:t>20 </a:t>
            </a:r>
            <a:r>
              <a:rPr lang="en-US" dirty="0" smtClean="0"/>
              <a:t>years</a:t>
            </a:r>
            <a:endParaRPr lang="en-US" dirty="0"/>
          </a:p>
        </p:txBody>
      </p:sp>
    </p:spTree>
    <p:extLst>
      <p:ext uri="{BB962C8B-B14F-4D97-AF65-F5344CB8AC3E}">
        <p14:creationId xmlns:p14="http://schemas.microsoft.com/office/powerpoint/2010/main" val="157353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2 </a:t>
            </a:r>
            <a:r>
              <a:rPr lang="en-US" sz="2400" i="1" dirty="0" smtClean="0">
                <a:solidFill>
                  <a:schemeClr val="tx2">
                    <a:lumMod val="75000"/>
                  </a:schemeClr>
                </a:solidFill>
              </a:rPr>
              <a:t>(continued)</a:t>
            </a:r>
            <a:endParaRPr lang="en-US" sz="2400" i="1" dirty="0">
              <a:solidFill>
                <a:schemeClr val="tx2">
                  <a:lumMod val="75000"/>
                </a:schemeClr>
              </a:solidFill>
            </a:endParaRPr>
          </a:p>
        </p:txBody>
      </p:sp>
      <p:sp>
        <p:nvSpPr>
          <p:cNvPr id="3" name="Content Placeholder 2"/>
          <p:cNvSpPr>
            <a:spLocks noGrp="1"/>
          </p:cNvSpPr>
          <p:nvPr>
            <p:ph idx="1"/>
          </p:nvPr>
        </p:nvSpPr>
        <p:spPr>
          <a:xfrm>
            <a:off x="381000" y="1295400"/>
            <a:ext cx="8382000" cy="4572000"/>
          </a:xfrm>
        </p:spPr>
        <p:txBody>
          <a:bodyPr>
            <a:normAutofit fontScale="92500" lnSpcReduction="20000"/>
          </a:bodyPr>
          <a:lstStyle/>
          <a:p>
            <a:pPr>
              <a:lnSpc>
                <a:spcPct val="120000"/>
              </a:lnSpc>
              <a:spcBef>
                <a:spcPts val="0"/>
              </a:spcBef>
            </a:pPr>
            <a:r>
              <a:rPr lang="en-US" sz="3600" dirty="0" smtClean="0"/>
              <a:t>Retention of lead teachers impacts quality</a:t>
            </a:r>
          </a:p>
          <a:p>
            <a:pPr>
              <a:lnSpc>
                <a:spcPct val="120000"/>
              </a:lnSpc>
              <a:spcBef>
                <a:spcPts val="0"/>
              </a:spcBef>
            </a:pPr>
            <a:r>
              <a:rPr lang="en-US" sz="3600" dirty="0" smtClean="0"/>
              <a:t>Allows </a:t>
            </a:r>
            <a:r>
              <a:rPr lang="en-US" sz="3600" dirty="0"/>
              <a:t>for differentiation of pay based on credential and </a:t>
            </a:r>
            <a:r>
              <a:rPr lang="en-US" sz="3600" dirty="0" smtClean="0"/>
              <a:t>experience</a:t>
            </a:r>
          </a:p>
          <a:p>
            <a:pPr>
              <a:lnSpc>
                <a:spcPct val="120000"/>
              </a:lnSpc>
              <a:spcBef>
                <a:spcPts val="0"/>
              </a:spcBef>
            </a:pPr>
            <a:r>
              <a:rPr lang="en-US" sz="3600" dirty="0" smtClean="0"/>
              <a:t>Currently there is not a uniform measure for teacher effectiveness.</a:t>
            </a:r>
          </a:p>
          <a:p>
            <a:pPr lvl="1">
              <a:lnSpc>
                <a:spcPct val="120000"/>
              </a:lnSpc>
              <a:spcBef>
                <a:spcPts val="0"/>
              </a:spcBef>
            </a:pPr>
            <a:r>
              <a:rPr lang="en-US" sz="3000" dirty="0" smtClean="0"/>
              <a:t>Subcommittee has made a recommendation for DECAL to study possible teacher effectiveness measures that would be feasible and reliable across multiple program types.</a:t>
            </a:r>
            <a:endParaRPr lang="en-US" sz="3000" dirty="0"/>
          </a:p>
        </p:txBody>
      </p:sp>
    </p:spTree>
    <p:extLst>
      <p:ext uri="{BB962C8B-B14F-4D97-AF65-F5344CB8AC3E}">
        <p14:creationId xmlns:p14="http://schemas.microsoft.com/office/powerpoint/2010/main" val="343435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Funding Committee</a:t>
            </a:r>
            <a:endParaRPr lang="en-US" dirty="0"/>
          </a:p>
        </p:txBody>
      </p:sp>
      <p:sp>
        <p:nvSpPr>
          <p:cNvPr id="3" name="Subtitle 2"/>
          <p:cNvSpPr>
            <a:spLocks noGrp="1"/>
          </p:cNvSpPr>
          <p:nvPr>
            <p:ph type="subTitle" idx="1"/>
          </p:nvPr>
        </p:nvSpPr>
        <p:spPr/>
        <p:txBody>
          <a:bodyPr/>
          <a:lstStyle/>
          <a:p>
            <a:r>
              <a:rPr lang="en-US" dirty="0" smtClean="0"/>
              <a:t>Progress to Date</a:t>
            </a:r>
          </a:p>
          <a:p>
            <a:r>
              <a:rPr lang="en-US" dirty="0" smtClean="0"/>
              <a:t>May 20, 2015</a:t>
            </a:r>
            <a:endParaRPr lang="en-US" dirty="0"/>
          </a:p>
        </p:txBody>
      </p:sp>
    </p:spTree>
    <p:extLst>
      <p:ext uri="{BB962C8B-B14F-4D97-AF65-F5344CB8AC3E}">
        <p14:creationId xmlns:p14="http://schemas.microsoft.com/office/powerpoint/2010/main" val="2820668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3</a:t>
            </a:r>
            <a:endParaRPr lang="en-US" dirty="0">
              <a:solidFill>
                <a:schemeClr val="tx2">
                  <a:lumMod val="75000"/>
                </a:schemeClr>
              </a:solidFill>
            </a:endParaRPr>
          </a:p>
        </p:txBody>
      </p:sp>
      <p:sp>
        <p:nvSpPr>
          <p:cNvPr id="3" name="Content Placeholder 2"/>
          <p:cNvSpPr>
            <a:spLocks noGrp="1"/>
          </p:cNvSpPr>
          <p:nvPr>
            <p:ph idx="1"/>
          </p:nvPr>
        </p:nvSpPr>
        <p:spPr>
          <a:xfrm>
            <a:off x="381000" y="1219200"/>
            <a:ext cx="8382000" cy="4572000"/>
          </a:xfrm>
        </p:spPr>
        <p:txBody>
          <a:bodyPr>
            <a:normAutofit/>
          </a:bodyPr>
          <a:lstStyle/>
          <a:p>
            <a:pPr>
              <a:spcBef>
                <a:spcPts val="0"/>
              </a:spcBef>
            </a:pPr>
            <a:r>
              <a:rPr lang="en-US" dirty="0"/>
              <a:t>Increase Assistant Teacher </a:t>
            </a:r>
            <a:r>
              <a:rPr lang="en-US" dirty="0" smtClean="0"/>
              <a:t>salary </a:t>
            </a:r>
            <a:r>
              <a:rPr lang="en-US" dirty="0"/>
              <a:t>by </a:t>
            </a:r>
            <a:r>
              <a:rPr lang="en-US" dirty="0" smtClean="0"/>
              <a:t>8%-</a:t>
            </a:r>
            <a:r>
              <a:rPr lang="en-US" dirty="0"/>
              <a:t>11% ($14,700 - $15,100</a:t>
            </a:r>
            <a:r>
              <a:rPr lang="en-US" dirty="0" smtClean="0"/>
              <a:t>)</a:t>
            </a:r>
          </a:p>
          <a:p>
            <a:pPr lvl="1">
              <a:spcBef>
                <a:spcPts val="0"/>
              </a:spcBef>
            </a:pPr>
            <a:r>
              <a:rPr lang="en-US" dirty="0"/>
              <a:t>A</a:t>
            </a:r>
            <a:r>
              <a:rPr lang="en-US" dirty="0" smtClean="0"/>
              <a:t>verage assistant teacher </a:t>
            </a:r>
            <a:r>
              <a:rPr lang="en-US" dirty="0"/>
              <a:t>salary </a:t>
            </a:r>
            <a:r>
              <a:rPr lang="en-US" dirty="0" smtClean="0"/>
              <a:t>paid by </a:t>
            </a:r>
            <a:r>
              <a:rPr lang="en-US" dirty="0"/>
              <a:t>all providers =</a:t>
            </a:r>
            <a:r>
              <a:rPr lang="en-US" dirty="0" smtClean="0"/>
              <a:t> </a:t>
            </a:r>
            <a:r>
              <a:rPr lang="en-US" dirty="0"/>
              <a:t>$</a:t>
            </a:r>
            <a:r>
              <a:rPr lang="en-US" dirty="0" smtClean="0"/>
              <a:t>14,479</a:t>
            </a:r>
          </a:p>
          <a:p>
            <a:pPr lvl="1">
              <a:spcBef>
                <a:spcPts val="0"/>
              </a:spcBef>
            </a:pPr>
            <a:r>
              <a:rPr lang="en-US" dirty="0" smtClean="0"/>
              <a:t>Assistant teachers are integral to the classroom. </a:t>
            </a:r>
          </a:p>
          <a:p>
            <a:pPr lvl="1">
              <a:spcBef>
                <a:spcPts val="0"/>
              </a:spcBef>
            </a:pPr>
            <a:r>
              <a:rPr lang="en-US" dirty="0" smtClean="0"/>
              <a:t>The </a:t>
            </a:r>
            <a:r>
              <a:rPr lang="en-US" dirty="0"/>
              <a:t>increase of </a:t>
            </a:r>
            <a:r>
              <a:rPr lang="en-US" dirty="0" smtClean="0"/>
              <a:t>8%-</a:t>
            </a:r>
            <a:r>
              <a:rPr lang="en-US" dirty="0"/>
              <a:t>11% would equal an hourly rate of $</a:t>
            </a:r>
            <a:r>
              <a:rPr lang="en-US" dirty="0" smtClean="0"/>
              <a:t>9-$10.</a:t>
            </a:r>
            <a:endParaRPr lang="en-US" dirty="0"/>
          </a:p>
        </p:txBody>
      </p:sp>
    </p:spTree>
    <p:extLst>
      <p:ext uri="{BB962C8B-B14F-4D97-AF65-F5344CB8AC3E}">
        <p14:creationId xmlns:p14="http://schemas.microsoft.com/office/powerpoint/2010/main" val="3941163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4</a:t>
            </a:r>
            <a:endParaRPr lang="en-US" dirty="0">
              <a:solidFill>
                <a:schemeClr val="tx2">
                  <a:lumMod val="75000"/>
                </a:schemeClr>
              </a:solidFill>
            </a:endParaRPr>
          </a:p>
        </p:txBody>
      </p:sp>
      <p:sp>
        <p:nvSpPr>
          <p:cNvPr id="3" name="Content Placeholder 2"/>
          <p:cNvSpPr>
            <a:spLocks noGrp="1"/>
          </p:cNvSpPr>
          <p:nvPr>
            <p:ph idx="1"/>
          </p:nvPr>
        </p:nvSpPr>
        <p:spPr>
          <a:xfrm>
            <a:off x="381000" y="1219200"/>
            <a:ext cx="8382000" cy="4572000"/>
          </a:xfrm>
        </p:spPr>
        <p:txBody>
          <a:bodyPr>
            <a:normAutofit/>
          </a:bodyPr>
          <a:lstStyle/>
          <a:p>
            <a:pPr>
              <a:spcBef>
                <a:spcPts val="0"/>
              </a:spcBef>
            </a:pPr>
            <a:r>
              <a:rPr lang="en-US" dirty="0"/>
              <a:t>Reduce class size to 20 children with a lead and assistant </a:t>
            </a:r>
            <a:r>
              <a:rPr lang="en-US" dirty="0" smtClean="0"/>
              <a:t>teacher</a:t>
            </a:r>
          </a:p>
          <a:p>
            <a:pPr lvl="1">
              <a:spcBef>
                <a:spcPts val="0"/>
              </a:spcBef>
            </a:pPr>
            <a:r>
              <a:rPr lang="en-US" dirty="0" smtClean="0"/>
              <a:t>Addresses Governor’s charge to “expand Pre-K in Georgia”</a:t>
            </a:r>
            <a:endParaRPr lang="en-US" dirty="0"/>
          </a:p>
          <a:p>
            <a:pPr lvl="1">
              <a:spcBef>
                <a:spcPts val="0"/>
              </a:spcBef>
            </a:pPr>
            <a:r>
              <a:rPr lang="en-US" dirty="0" smtClean="0"/>
              <a:t>Reduction would improve quality of classroom instruction</a:t>
            </a:r>
          </a:p>
          <a:p>
            <a:pPr marL="517525" lvl="1" indent="0">
              <a:lnSpc>
                <a:spcPct val="110000"/>
              </a:lnSpc>
              <a:spcBef>
                <a:spcPts val="0"/>
              </a:spcBef>
              <a:buNone/>
            </a:pPr>
            <a:endParaRPr lang="en-US" sz="2600" dirty="0" smtClean="0"/>
          </a:p>
        </p:txBody>
      </p:sp>
    </p:spTree>
    <p:extLst>
      <p:ext uri="{BB962C8B-B14F-4D97-AF65-F5344CB8AC3E}">
        <p14:creationId xmlns:p14="http://schemas.microsoft.com/office/powerpoint/2010/main" val="252758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5</a:t>
            </a:r>
            <a:endParaRPr lang="en-US" dirty="0">
              <a:solidFill>
                <a:schemeClr val="tx2">
                  <a:lumMod val="75000"/>
                </a:schemeClr>
              </a:solidFill>
            </a:endParaRPr>
          </a:p>
        </p:txBody>
      </p:sp>
      <p:sp>
        <p:nvSpPr>
          <p:cNvPr id="3" name="Content Placeholder 2"/>
          <p:cNvSpPr>
            <a:spLocks noGrp="1"/>
          </p:cNvSpPr>
          <p:nvPr>
            <p:ph idx="1"/>
          </p:nvPr>
        </p:nvSpPr>
        <p:spPr>
          <a:xfrm>
            <a:off x="381000" y="1219200"/>
            <a:ext cx="8382000" cy="4800600"/>
          </a:xfrm>
        </p:spPr>
        <p:txBody>
          <a:bodyPr>
            <a:normAutofit/>
          </a:bodyPr>
          <a:lstStyle/>
          <a:p>
            <a:pPr>
              <a:spcBef>
                <a:spcPts val="0"/>
              </a:spcBef>
            </a:pPr>
            <a:r>
              <a:rPr lang="en-US" sz="2800" dirty="0"/>
              <a:t>Combine Benefits and Non-instructional Costs into a single, budget line item known as “Operating Costs.”  </a:t>
            </a:r>
          </a:p>
          <a:p>
            <a:pPr lvl="1">
              <a:spcBef>
                <a:spcPts val="0"/>
              </a:spcBef>
            </a:pPr>
            <a:r>
              <a:rPr lang="en-US" sz="2600" dirty="0"/>
              <a:t>Operating Costs </a:t>
            </a:r>
            <a:r>
              <a:rPr lang="en-US" sz="2600" dirty="0" smtClean="0"/>
              <a:t>would include </a:t>
            </a:r>
            <a:r>
              <a:rPr lang="en-US" sz="2600" dirty="0"/>
              <a:t>lead and assistant teacher benefits, instructional and </a:t>
            </a:r>
            <a:r>
              <a:rPr lang="en-US" sz="2600" dirty="0" smtClean="0"/>
              <a:t>non-instructional </a:t>
            </a:r>
            <a:r>
              <a:rPr lang="en-US" sz="2600" dirty="0"/>
              <a:t>costs, and administrative expenses.</a:t>
            </a:r>
          </a:p>
          <a:p>
            <a:pPr lvl="1">
              <a:spcBef>
                <a:spcPts val="0"/>
              </a:spcBef>
            </a:pPr>
            <a:r>
              <a:rPr lang="en-US" sz="2600" dirty="0" smtClean="0"/>
              <a:t>Increase </a:t>
            </a:r>
            <a:r>
              <a:rPr lang="en-US" sz="2600" dirty="0"/>
              <a:t>operating funds by </a:t>
            </a:r>
            <a:r>
              <a:rPr lang="en-US" sz="2600" dirty="0" smtClean="0"/>
              <a:t>5% </a:t>
            </a:r>
            <a:r>
              <a:rPr lang="en-US" sz="2600" dirty="0"/>
              <a:t>to 8</a:t>
            </a:r>
            <a:r>
              <a:rPr lang="en-US" sz="2600" dirty="0" smtClean="0"/>
              <a:t>%</a:t>
            </a:r>
            <a:endParaRPr lang="en-US" sz="2600" dirty="0"/>
          </a:p>
          <a:p>
            <a:pPr>
              <a:spcBef>
                <a:spcPts val="0"/>
              </a:spcBef>
            </a:pPr>
            <a:r>
              <a:rPr lang="en-US" sz="2800" dirty="0"/>
              <a:t>Allows for program flexibility to use funding for additional teacher salary based on performance, benefits, non-instructional and administrative costs</a:t>
            </a:r>
          </a:p>
          <a:p>
            <a:pPr>
              <a:spcBef>
                <a:spcPts val="0"/>
              </a:spcBef>
            </a:pPr>
            <a:r>
              <a:rPr lang="en-US" sz="2800" dirty="0"/>
              <a:t>Would reduce average financial loss reported by providers per class by 30%-50%.</a:t>
            </a:r>
          </a:p>
          <a:p>
            <a:pPr marL="517525" lvl="1" indent="0">
              <a:spcBef>
                <a:spcPts val="0"/>
              </a:spcBef>
              <a:buNone/>
            </a:pPr>
            <a:endParaRPr lang="en-US" sz="2600" dirty="0" smtClean="0"/>
          </a:p>
        </p:txBody>
      </p:sp>
    </p:spTree>
    <p:extLst>
      <p:ext uri="{BB962C8B-B14F-4D97-AF65-F5344CB8AC3E}">
        <p14:creationId xmlns:p14="http://schemas.microsoft.com/office/powerpoint/2010/main" val="406486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Recommendation 6</a:t>
            </a:r>
            <a:endParaRPr lang="en-US" dirty="0">
              <a:solidFill>
                <a:schemeClr val="tx2">
                  <a:lumMod val="75000"/>
                </a:schemeClr>
              </a:solidFill>
            </a:endParaRPr>
          </a:p>
        </p:txBody>
      </p:sp>
      <p:sp>
        <p:nvSpPr>
          <p:cNvPr id="3" name="Content Placeholder 2"/>
          <p:cNvSpPr>
            <a:spLocks noGrp="1"/>
          </p:cNvSpPr>
          <p:nvPr>
            <p:ph idx="1"/>
          </p:nvPr>
        </p:nvSpPr>
        <p:spPr>
          <a:xfrm>
            <a:off x="381000" y="1295400"/>
            <a:ext cx="8382000" cy="4572000"/>
          </a:xfrm>
        </p:spPr>
        <p:txBody>
          <a:bodyPr>
            <a:normAutofit/>
          </a:bodyPr>
          <a:lstStyle/>
          <a:p>
            <a:pPr>
              <a:spcBef>
                <a:spcPts val="0"/>
              </a:spcBef>
            </a:pPr>
            <a:r>
              <a:rPr lang="en-US" sz="3000" dirty="0"/>
              <a:t>Provide bond funds for a pilot project to expand Georgia’s Pre-K classes in public schools where the need is the greatest</a:t>
            </a:r>
            <a:r>
              <a:rPr lang="en-US" sz="3000" dirty="0" smtClean="0"/>
              <a:t>.</a:t>
            </a:r>
            <a:endParaRPr lang="en-US" sz="2600" dirty="0" smtClean="0"/>
          </a:p>
          <a:p>
            <a:pPr lvl="1">
              <a:spcBef>
                <a:spcPts val="0"/>
              </a:spcBef>
            </a:pPr>
            <a:r>
              <a:rPr lang="en-US" sz="2600" dirty="0" smtClean="0"/>
              <a:t>Current </a:t>
            </a:r>
            <a:r>
              <a:rPr lang="en-US" sz="2600" dirty="0"/>
              <a:t>bond funds do not include Georgia’s </a:t>
            </a:r>
            <a:r>
              <a:rPr lang="en-US" sz="2600" dirty="0" smtClean="0"/>
              <a:t>Pre-K</a:t>
            </a:r>
          </a:p>
          <a:p>
            <a:pPr lvl="1">
              <a:spcBef>
                <a:spcPts val="0"/>
              </a:spcBef>
            </a:pPr>
            <a:r>
              <a:rPr lang="en-US" sz="2600" dirty="0" smtClean="0"/>
              <a:t>Limited space is one reason local school systems don’t offer Georgia Pre-K </a:t>
            </a:r>
          </a:p>
          <a:p>
            <a:pPr lvl="1">
              <a:spcBef>
                <a:spcPts val="0"/>
              </a:spcBef>
            </a:pPr>
            <a:r>
              <a:rPr lang="en-US" sz="2600" dirty="0"/>
              <a:t>G</a:t>
            </a:r>
            <a:r>
              <a:rPr lang="en-US" sz="2600" dirty="0" smtClean="0"/>
              <a:t>rant process between DECAL and local school systems</a:t>
            </a:r>
          </a:p>
        </p:txBody>
      </p:sp>
    </p:spTree>
    <p:extLst>
      <p:ext uri="{BB962C8B-B14F-4D97-AF65-F5344CB8AC3E}">
        <p14:creationId xmlns:p14="http://schemas.microsoft.com/office/powerpoint/2010/main" val="340888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5802"/>
            <a:ext cx="4724400" cy="498598"/>
          </a:xfrm>
        </p:spPr>
        <p:txBody>
          <a:bodyPr/>
          <a:lstStyle/>
          <a:p>
            <a:r>
              <a:rPr lang="en-US" dirty="0" smtClean="0">
                <a:solidFill>
                  <a:schemeClr val="tx2">
                    <a:lumMod val="75000"/>
                  </a:schemeClr>
                </a:solidFill>
              </a:rPr>
              <a:t>Final Thoughts</a:t>
            </a:r>
            <a:endParaRPr lang="en-US" dirty="0">
              <a:solidFill>
                <a:schemeClr val="tx2">
                  <a:lumMod val="75000"/>
                </a:schemeClr>
              </a:solidFill>
            </a:endParaRPr>
          </a:p>
        </p:txBody>
      </p:sp>
      <p:sp>
        <p:nvSpPr>
          <p:cNvPr id="3" name="Content Placeholder 2"/>
          <p:cNvSpPr>
            <a:spLocks noGrp="1"/>
          </p:cNvSpPr>
          <p:nvPr>
            <p:ph idx="1"/>
          </p:nvPr>
        </p:nvSpPr>
        <p:spPr>
          <a:xfrm>
            <a:off x="381000" y="1219200"/>
            <a:ext cx="8382000" cy="4800600"/>
          </a:xfrm>
        </p:spPr>
        <p:txBody>
          <a:bodyPr>
            <a:normAutofit fontScale="92500" lnSpcReduction="20000"/>
          </a:bodyPr>
          <a:lstStyle/>
          <a:p>
            <a:pPr>
              <a:lnSpc>
                <a:spcPct val="110000"/>
              </a:lnSpc>
              <a:spcBef>
                <a:spcPts val="0"/>
              </a:spcBef>
            </a:pPr>
            <a:r>
              <a:rPr lang="en-US" dirty="0" smtClean="0"/>
              <a:t>Recommendations strengthen Georgia’s signature early education program for future generations.</a:t>
            </a:r>
          </a:p>
          <a:p>
            <a:pPr>
              <a:lnSpc>
                <a:spcPct val="110000"/>
              </a:lnSpc>
              <a:spcBef>
                <a:spcPts val="0"/>
              </a:spcBef>
            </a:pPr>
            <a:r>
              <a:rPr lang="en-US" dirty="0" smtClean="0"/>
              <a:t>Enacting these funding and policy recommendations will:</a:t>
            </a:r>
          </a:p>
          <a:p>
            <a:pPr marL="1257300" lvl="1">
              <a:lnSpc>
                <a:spcPct val="110000"/>
              </a:lnSpc>
              <a:spcBef>
                <a:spcPts val="0"/>
              </a:spcBef>
            </a:pPr>
            <a:r>
              <a:rPr lang="en-US" dirty="0"/>
              <a:t>Increase access</a:t>
            </a:r>
          </a:p>
          <a:p>
            <a:pPr marL="1257300" lvl="1">
              <a:lnSpc>
                <a:spcPct val="110000"/>
              </a:lnSpc>
              <a:spcBef>
                <a:spcPts val="0"/>
              </a:spcBef>
            </a:pPr>
            <a:r>
              <a:rPr lang="en-US" dirty="0"/>
              <a:t>Expand capacity</a:t>
            </a:r>
          </a:p>
          <a:p>
            <a:pPr marL="1257300" lvl="1">
              <a:lnSpc>
                <a:spcPct val="110000"/>
              </a:lnSpc>
              <a:spcBef>
                <a:spcPts val="0"/>
              </a:spcBef>
            </a:pPr>
            <a:r>
              <a:rPr lang="en-US" dirty="0"/>
              <a:t>Ensure sustainability</a:t>
            </a:r>
          </a:p>
          <a:p>
            <a:pPr marL="1257300" lvl="1">
              <a:lnSpc>
                <a:spcPct val="110000"/>
              </a:lnSpc>
              <a:spcBef>
                <a:spcPts val="0"/>
              </a:spcBef>
            </a:pPr>
            <a:r>
              <a:rPr lang="en-US" dirty="0"/>
              <a:t>Raise </a:t>
            </a:r>
            <a:r>
              <a:rPr lang="en-US" dirty="0" smtClean="0"/>
              <a:t>quality</a:t>
            </a:r>
            <a:endParaRPr lang="en-US" dirty="0"/>
          </a:p>
          <a:p>
            <a:pPr>
              <a:lnSpc>
                <a:spcPct val="110000"/>
              </a:lnSpc>
              <a:spcBef>
                <a:spcPts val="0"/>
              </a:spcBef>
            </a:pPr>
            <a:r>
              <a:rPr lang="en-US" dirty="0" smtClean="0"/>
              <a:t>Recommendations support Georgia’s Pre-K in continuing to serve as a national model for high quality early education experiences that set children on a path for success.</a:t>
            </a:r>
          </a:p>
          <a:p>
            <a:pPr marL="517525" lvl="1" indent="0">
              <a:buNone/>
            </a:pPr>
            <a:endParaRPr lang="en-US" dirty="0" smtClean="0"/>
          </a:p>
          <a:p>
            <a:pPr lvl="1"/>
            <a:endParaRPr lang="en-US" dirty="0"/>
          </a:p>
        </p:txBody>
      </p:sp>
    </p:spTree>
    <p:extLst>
      <p:ext uri="{BB962C8B-B14F-4D97-AF65-F5344CB8AC3E}">
        <p14:creationId xmlns:p14="http://schemas.microsoft.com/office/powerpoint/2010/main" val="259007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9653"/>
            <a:ext cx="6934200" cy="498598"/>
          </a:xfrm>
        </p:spPr>
        <p:txBody>
          <a:bodyPr/>
          <a:lstStyle/>
          <a:p>
            <a:r>
              <a:rPr lang="en-US" dirty="0" smtClean="0">
                <a:solidFill>
                  <a:schemeClr val="tx2">
                    <a:lumMod val="75000"/>
                  </a:schemeClr>
                </a:solidFill>
              </a:rPr>
              <a:t>Next Steps for Subcommittee</a:t>
            </a:r>
            <a:endParaRPr lang="en-US" dirty="0">
              <a:solidFill>
                <a:schemeClr val="tx2">
                  <a:lumMod val="75000"/>
                </a:schemeClr>
              </a:solidFill>
            </a:endParaRPr>
          </a:p>
        </p:txBody>
      </p:sp>
      <p:sp>
        <p:nvSpPr>
          <p:cNvPr id="3" name="Content Placeholder 2"/>
          <p:cNvSpPr>
            <a:spLocks noGrp="1"/>
          </p:cNvSpPr>
          <p:nvPr>
            <p:ph idx="1"/>
          </p:nvPr>
        </p:nvSpPr>
        <p:spPr>
          <a:xfrm>
            <a:off x="381000" y="1295400"/>
            <a:ext cx="8382000" cy="4572000"/>
          </a:xfrm>
        </p:spPr>
        <p:txBody>
          <a:bodyPr>
            <a:normAutofit/>
          </a:bodyPr>
          <a:lstStyle/>
          <a:p>
            <a:pPr>
              <a:spcBef>
                <a:spcPts val="0"/>
              </a:spcBef>
            </a:pPr>
            <a:r>
              <a:rPr lang="en-US" sz="3000" dirty="0" smtClean="0"/>
              <a:t>Review and refine </a:t>
            </a:r>
            <a:r>
              <a:rPr lang="en-US" sz="3000" dirty="0"/>
              <a:t>r</a:t>
            </a:r>
            <a:r>
              <a:rPr lang="en-US" sz="3000" dirty="0" smtClean="0"/>
              <a:t>ecommendations </a:t>
            </a:r>
            <a:r>
              <a:rPr lang="en-US" sz="3000" dirty="0"/>
              <a:t>r</a:t>
            </a:r>
            <a:r>
              <a:rPr lang="en-US" sz="3000" dirty="0" smtClean="0"/>
              <a:t>elated to access and Quality Rated </a:t>
            </a:r>
          </a:p>
          <a:p>
            <a:pPr>
              <a:spcBef>
                <a:spcPts val="0"/>
              </a:spcBef>
            </a:pPr>
            <a:r>
              <a:rPr lang="en-US" sz="3000" dirty="0"/>
              <a:t>Document and </a:t>
            </a:r>
            <a:r>
              <a:rPr lang="en-US" sz="3000" dirty="0" smtClean="0"/>
              <a:t>track </a:t>
            </a:r>
            <a:r>
              <a:rPr lang="en-US" sz="3000" dirty="0"/>
              <a:t>p</a:t>
            </a:r>
            <a:r>
              <a:rPr lang="en-US" sz="3000" dirty="0" smtClean="0"/>
              <a:t>olicy recommendations</a:t>
            </a:r>
            <a:endParaRPr lang="en-US" sz="3000" dirty="0"/>
          </a:p>
          <a:p>
            <a:pPr>
              <a:spcBef>
                <a:spcPts val="0"/>
              </a:spcBef>
            </a:pPr>
            <a:r>
              <a:rPr lang="en-US" sz="3000" dirty="0" smtClean="0"/>
              <a:t>Write and publish report</a:t>
            </a:r>
            <a:r>
              <a:rPr lang="en-US" sz="3000" dirty="0"/>
              <a:t> </a:t>
            </a:r>
            <a:r>
              <a:rPr lang="en-US" sz="3000" dirty="0" smtClean="0"/>
              <a:t>that includes ALL recommendations in response to Governor’s charge</a:t>
            </a:r>
          </a:p>
          <a:p>
            <a:pPr>
              <a:spcBef>
                <a:spcPts val="0"/>
              </a:spcBef>
            </a:pPr>
            <a:r>
              <a:rPr lang="en-US" sz="3000" dirty="0" smtClean="0"/>
              <a:t>Submit report to full Commission for approval</a:t>
            </a:r>
          </a:p>
          <a:p>
            <a:pPr marL="0" indent="0">
              <a:spcBef>
                <a:spcPts val="0"/>
              </a:spcBef>
              <a:buNone/>
            </a:pPr>
            <a:endParaRPr lang="en-US" sz="3000" dirty="0" smtClean="0"/>
          </a:p>
        </p:txBody>
      </p:sp>
    </p:spTree>
    <p:extLst>
      <p:ext uri="{BB962C8B-B14F-4D97-AF65-F5344CB8AC3E}">
        <p14:creationId xmlns:p14="http://schemas.microsoft.com/office/powerpoint/2010/main" val="365266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Move on When Ready </a:t>
            </a:r>
            <a:r>
              <a:rPr lang="en-US" i="1" dirty="0" smtClean="0"/>
              <a:t>Update</a:t>
            </a:r>
            <a:endParaRPr lang="en-US" i="1" dirty="0"/>
          </a:p>
        </p:txBody>
      </p:sp>
      <p:sp>
        <p:nvSpPr>
          <p:cNvPr id="3" name="Subtitle 2"/>
          <p:cNvSpPr>
            <a:spLocks noGrp="1"/>
          </p:cNvSpPr>
          <p:nvPr>
            <p:ph type="subTitle" idx="1"/>
          </p:nvPr>
        </p:nvSpPr>
        <p:spPr/>
        <p:txBody>
          <a:bodyPr>
            <a:normAutofit/>
          </a:bodyPr>
          <a:lstStyle/>
          <a:p>
            <a:r>
              <a:rPr lang="en-US" sz="2400" dirty="0"/>
              <a:t>May 2015</a:t>
            </a:r>
          </a:p>
        </p:txBody>
      </p:sp>
    </p:spTree>
    <p:extLst>
      <p:ext uri="{BB962C8B-B14F-4D97-AF65-F5344CB8AC3E}">
        <p14:creationId xmlns:p14="http://schemas.microsoft.com/office/powerpoint/2010/main" val="4286086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46404" y="857250"/>
            <a:ext cx="7511797" cy="994172"/>
          </a:xfrm>
        </p:spPr>
        <p:txBody>
          <a:bodyPr>
            <a:normAutofit/>
          </a:bodyPr>
          <a:lstStyle/>
          <a:p>
            <a:r>
              <a:rPr lang="en-US" sz="4050" b="1" dirty="0"/>
              <a:t>Comments from Educators</a:t>
            </a:r>
            <a:endParaRPr lang="en-US" b="1" dirty="0"/>
          </a:p>
        </p:txBody>
      </p:sp>
      <p:sp>
        <p:nvSpPr>
          <p:cNvPr id="8" name="Content Placeholder 7"/>
          <p:cNvSpPr>
            <a:spLocks noGrp="1"/>
          </p:cNvSpPr>
          <p:nvPr>
            <p:ph idx="1"/>
          </p:nvPr>
        </p:nvSpPr>
        <p:spPr>
          <a:xfrm>
            <a:off x="946404" y="1957388"/>
            <a:ext cx="7177688" cy="3263503"/>
          </a:xfrm>
        </p:spPr>
        <p:txBody>
          <a:bodyPr>
            <a:noAutofit/>
          </a:bodyPr>
          <a:lstStyle/>
          <a:p>
            <a:r>
              <a:rPr lang="en-US" sz="2025" dirty="0"/>
              <a:t>More diverse classrooms are needed. Students have to catch on, advance, and move along; some don’t catch on as quickly.</a:t>
            </a:r>
          </a:p>
          <a:p>
            <a:r>
              <a:rPr lang="en-US" sz="2025" dirty="0"/>
              <a:t>Identify students who can MOWR; all are not able to move at same pace.</a:t>
            </a:r>
          </a:p>
          <a:p>
            <a:r>
              <a:rPr lang="en-US" sz="2025" dirty="0"/>
              <a:t>Reading is key to students’ success, but they are not reading on grade level.</a:t>
            </a:r>
          </a:p>
          <a:p>
            <a:r>
              <a:rPr lang="en-US" sz="2025" dirty="0"/>
              <a:t>Relate academic learning to real-world application (ex.: Cooking a meal requires reading directions.).</a:t>
            </a:r>
          </a:p>
          <a:p>
            <a:r>
              <a:rPr lang="en-US" sz="2025" dirty="0"/>
              <a:t>No benefit to CRCT standardized testing.</a:t>
            </a:r>
          </a:p>
        </p:txBody>
      </p:sp>
    </p:spTree>
    <p:extLst>
      <p:ext uri="{BB962C8B-B14F-4D97-AF65-F5344CB8AC3E}">
        <p14:creationId xmlns:p14="http://schemas.microsoft.com/office/powerpoint/2010/main" val="23355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57250"/>
            <a:ext cx="9539654" cy="5143500"/>
          </a:xfrm>
          <a:prstGeom prst="rect">
            <a:avLst/>
          </a:prstGeom>
        </p:spPr>
      </p:pic>
      <p:sp>
        <p:nvSpPr>
          <p:cNvPr id="6" name="Rounded Rectangle 5"/>
          <p:cNvSpPr/>
          <p:nvPr/>
        </p:nvSpPr>
        <p:spPr>
          <a:xfrm>
            <a:off x="79130" y="1226527"/>
            <a:ext cx="4690698" cy="2479430"/>
          </a:xfrm>
          <a:prstGeom prst="roundRect">
            <a:avLst/>
          </a:prstGeom>
          <a:solidFill>
            <a:srgbClr val="FFFFFF">
              <a:alpha val="90980"/>
            </a:srgbClr>
          </a:solidFill>
          <a:ln w="57150">
            <a:solidFill>
              <a:srgbClr val="3A07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100" b="1" i="1" dirty="0">
                <a:solidFill>
                  <a:prstClr val="black">
                    <a:lumMod val="95000"/>
                    <a:lumOff val="5000"/>
                  </a:prstClr>
                </a:solidFill>
                <a:latin typeface="Arial Narrow" panose="020B0606020202030204" pitchFamily="34" charset="0"/>
                <a:cs typeface="Arial" panose="020B0604020202020204" pitchFamily="34" charset="0"/>
              </a:rPr>
              <a:t>“Anytime, anyplace, anyhow, and at any pace. School is not a reference to a building, but it refers to the process of learning. The process of learning has no perceived ‘starts and stops,’ especially in the eyes and minds of students.”</a:t>
            </a:r>
          </a:p>
        </p:txBody>
      </p:sp>
    </p:spTree>
    <p:extLst>
      <p:ext uri="{BB962C8B-B14F-4D97-AF65-F5344CB8AC3E}">
        <p14:creationId xmlns:p14="http://schemas.microsoft.com/office/powerpoint/2010/main" val="10166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84639" y="1085850"/>
          <a:ext cx="7930661"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03479" y="874395"/>
            <a:ext cx="7269480" cy="994172"/>
          </a:xfrm>
        </p:spPr>
        <p:txBody>
          <a:bodyPr>
            <a:normAutofit/>
          </a:bodyPr>
          <a:lstStyle/>
          <a:p>
            <a:r>
              <a:rPr lang="en-US" sz="4050" b="1" dirty="0"/>
              <a:t>Current Action Items</a:t>
            </a:r>
          </a:p>
        </p:txBody>
      </p:sp>
    </p:spTree>
    <p:extLst>
      <p:ext uri="{BB962C8B-B14F-4D97-AF65-F5344CB8AC3E}">
        <p14:creationId xmlns:p14="http://schemas.microsoft.com/office/powerpoint/2010/main" val="94294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857250"/>
          </a:xfrm>
        </p:spPr>
        <p:txBody>
          <a:bodyPr/>
          <a:lstStyle/>
          <a:p>
            <a:r>
              <a:rPr lang="en-US" b="1" dirty="0" smtClean="0"/>
              <a:t>Governor’s Vision</a:t>
            </a:r>
            <a:endParaRPr lang="en-US" b="1" dirty="0"/>
          </a:p>
        </p:txBody>
      </p:sp>
      <p:sp>
        <p:nvSpPr>
          <p:cNvPr id="3" name="Content Placeholder 2"/>
          <p:cNvSpPr>
            <a:spLocks noGrp="1"/>
          </p:cNvSpPr>
          <p:nvPr>
            <p:ph idx="1"/>
          </p:nvPr>
        </p:nvSpPr>
        <p:spPr>
          <a:xfrm>
            <a:off x="1113233" y="2460540"/>
            <a:ext cx="7514035" cy="2740111"/>
          </a:xfrm>
        </p:spPr>
        <p:txBody>
          <a:bodyPr>
            <a:normAutofit fontScale="92500"/>
          </a:bodyPr>
          <a:lstStyle/>
          <a:p>
            <a:pPr marL="0" indent="0">
              <a:buNone/>
            </a:pPr>
            <a:r>
              <a:rPr lang="en-US" dirty="0"/>
              <a:t>Develop a funding formula which has the following components</a:t>
            </a:r>
            <a:r>
              <a:rPr lang="en-US" dirty="0" smtClean="0"/>
              <a:t>:</a:t>
            </a:r>
          </a:p>
          <a:p>
            <a:r>
              <a:rPr lang="en-US" dirty="0" smtClean="0"/>
              <a:t>Provides local school districts with greater flexibility;</a:t>
            </a:r>
          </a:p>
          <a:p>
            <a:r>
              <a:rPr lang="en-US" dirty="0" smtClean="0"/>
              <a:t>Is simpler; therefore, more transparent; and</a:t>
            </a:r>
          </a:p>
          <a:p>
            <a:r>
              <a:rPr lang="en-US" dirty="0" smtClean="0"/>
              <a:t>Allows the money to follow the child.</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569542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988695"/>
            <a:ext cx="7269480" cy="994172"/>
          </a:xfrm>
        </p:spPr>
        <p:txBody>
          <a:bodyPr>
            <a:normAutofit/>
          </a:bodyPr>
          <a:lstStyle/>
          <a:p>
            <a:r>
              <a:rPr lang="en-US" sz="4050" b="1" dirty="0"/>
              <a:t>Why Should We Change?</a:t>
            </a:r>
          </a:p>
        </p:txBody>
      </p:sp>
      <p:graphicFrame>
        <p:nvGraphicFramePr>
          <p:cNvPr id="4" name="Content Placeholder 3"/>
          <p:cNvGraphicFramePr>
            <a:graphicFrameLocks noGrp="1"/>
          </p:cNvGraphicFramePr>
          <p:nvPr>
            <p:ph idx="1"/>
            <p:extLst/>
          </p:nvPr>
        </p:nvGraphicFramePr>
        <p:xfrm>
          <a:off x="439615" y="1947497"/>
          <a:ext cx="7605347" cy="3745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7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graphicEl>
                                              <a:dgm id="{EEAE0D81-F6E5-437D-8D06-1EB6056DDEE7}"/>
                                            </p:graphicEl>
                                          </p:spTgt>
                                        </p:tgtEl>
                                        <p:attrNameLst>
                                          <p:attrName>style.visibility</p:attrName>
                                        </p:attrNameLst>
                                      </p:cBhvr>
                                      <p:to>
                                        <p:strVal val="visible"/>
                                      </p:to>
                                    </p:set>
                                    <p:animEffect transition="in" filter="barn(outVertical)">
                                      <p:cBhvr>
                                        <p:cTn id="7" dur="500"/>
                                        <p:tgtEl>
                                          <p:spTgt spid="4">
                                            <p:graphicEl>
                                              <a:dgm id="{EEAE0D81-F6E5-437D-8D06-1EB6056DDEE7}"/>
                                            </p:graphic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graphicEl>
                                              <a:dgm id="{077DB946-4A3B-4083-9D45-F5FAFD650EEB}"/>
                                            </p:graphicEl>
                                          </p:spTgt>
                                        </p:tgtEl>
                                        <p:attrNameLst>
                                          <p:attrName>style.visibility</p:attrName>
                                        </p:attrNameLst>
                                      </p:cBhvr>
                                      <p:to>
                                        <p:strVal val="visible"/>
                                      </p:to>
                                    </p:set>
                                    <p:animEffect transition="in" filter="barn(outVertical)">
                                      <p:cBhvr>
                                        <p:cTn id="10" dur="500"/>
                                        <p:tgtEl>
                                          <p:spTgt spid="4">
                                            <p:graphicEl>
                                              <a:dgm id="{077DB946-4A3B-4083-9D45-F5FAFD650EEB}"/>
                                            </p:graphicEl>
                                          </p:spTgt>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4">
                                            <p:graphicEl>
                                              <a:dgm id="{636453EE-375A-4C94-A8DF-087E763D0906}"/>
                                            </p:graphicEl>
                                          </p:spTgt>
                                        </p:tgtEl>
                                        <p:attrNameLst>
                                          <p:attrName>style.visibility</p:attrName>
                                        </p:attrNameLst>
                                      </p:cBhvr>
                                      <p:to>
                                        <p:strVal val="visible"/>
                                      </p:to>
                                    </p:set>
                                    <p:animEffect transition="in" filter="barn(outVertical)">
                                      <p:cBhvr>
                                        <p:cTn id="13" dur="500"/>
                                        <p:tgtEl>
                                          <p:spTgt spid="4">
                                            <p:graphicEl>
                                              <a:dgm id="{636453EE-375A-4C94-A8DF-087E763D090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graphicEl>
                                              <a:dgm id="{28C03622-87B2-4ECE-A428-B1721650A08E}"/>
                                            </p:graphicEl>
                                          </p:spTgt>
                                        </p:tgtEl>
                                        <p:attrNameLst>
                                          <p:attrName>style.visibility</p:attrName>
                                        </p:attrNameLst>
                                      </p:cBhvr>
                                      <p:to>
                                        <p:strVal val="visible"/>
                                      </p:to>
                                    </p:set>
                                    <p:animEffect transition="in" filter="barn(outVertical)">
                                      <p:cBhvr>
                                        <p:cTn id="18" dur="500"/>
                                        <p:tgtEl>
                                          <p:spTgt spid="4">
                                            <p:graphicEl>
                                              <a:dgm id="{28C03622-87B2-4ECE-A428-B1721650A08E}"/>
                                            </p:graphic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4">
                                            <p:graphicEl>
                                              <a:dgm id="{A9CCEF84-61F3-4EB5-A95A-B823AA7355E8}"/>
                                            </p:graphicEl>
                                          </p:spTgt>
                                        </p:tgtEl>
                                        <p:attrNameLst>
                                          <p:attrName>style.visibility</p:attrName>
                                        </p:attrNameLst>
                                      </p:cBhvr>
                                      <p:to>
                                        <p:strVal val="visible"/>
                                      </p:to>
                                    </p:set>
                                    <p:animEffect transition="in" filter="barn(outVertical)">
                                      <p:cBhvr>
                                        <p:cTn id="21" dur="500"/>
                                        <p:tgtEl>
                                          <p:spTgt spid="4">
                                            <p:graphicEl>
                                              <a:dgm id="{A9CCEF84-61F3-4EB5-A95A-B823AA7355E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4">
                                            <p:graphicEl>
                                              <a:dgm id="{7D884E19-4092-4AEC-BC35-1CD4E56852DD}"/>
                                            </p:graphicEl>
                                          </p:spTgt>
                                        </p:tgtEl>
                                        <p:attrNameLst>
                                          <p:attrName>style.visibility</p:attrName>
                                        </p:attrNameLst>
                                      </p:cBhvr>
                                      <p:to>
                                        <p:strVal val="visible"/>
                                      </p:to>
                                    </p:set>
                                    <p:animEffect transition="in" filter="barn(outVertical)">
                                      <p:cBhvr>
                                        <p:cTn id="26" dur="500"/>
                                        <p:tgtEl>
                                          <p:spTgt spid="4">
                                            <p:graphicEl>
                                              <a:dgm id="{7D884E19-4092-4AEC-BC35-1CD4E56852DD}"/>
                                            </p:graphicEl>
                                          </p:spTgt>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4">
                                            <p:graphicEl>
                                              <a:dgm id="{82E5D4B9-61C7-449D-BE3F-505BEA37CAF5}"/>
                                            </p:graphicEl>
                                          </p:spTgt>
                                        </p:tgtEl>
                                        <p:attrNameLst>
                                          <p:attrName>style.visibility</p:attrName>
                                        </p:attrNameLst>
                                      </p:cBhvr>
                                      <p:to>
                                        <p:strVal val="visible"/>
                                      </p:to>
                                    </p:set>
                                    <p:animEffect transition="in" filter="barn(outVertical)">
                                      <p:cBhvr>
                                        <p:cTn id="29" dur="500"/>
                                        <p:tgtEl>
                                          <p:spTgt spid="4">
                                            <p:graphicEl>
                                              <a:dgm id="{82E5D4B9-61C7-449D-BE3F-505BEA37CAF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
                                            <p:graphicEl>
                                              <a:dgm id="{8B8266BE-82DC-4D80-B2C9-6CB94036203C}"/>
                                            </p:graphicEl>
                                          </p:spTgt>
                                        </p:tgtEl>
                                        <p:attrNameLst>
                                          <p:attrName>style.visibility</p:attrName>
                                        </p:attrNameLst>
                                      </p:cBhvr>
                                      <p:to>
                                        <p:strVal val="visible"/>
                                      </p:to>
                                    </p:set>
                                    <p:animEffect transition="in" filter="barn(outVertical)">
                                      <p:cBhvr>
                                        <p:cTn id="34" dur="500"/>
                                        <p:tgtEl>
                                          <p:spTgt spid="4">
                                            <p:graphicEl>
                                              <a:dgm id="{8B8266BE-82DC-4D80-B2C9-6CB94036203C}"/>
                                            </p:graphicEl>
                                          </p:spTgt>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4">
                                            <p:graphicEl>
                                              <a:dgm id="{7649D491-4CCB-4D56-ADE4-CCE4CD590DED}"/>
                                            </p:graphicEl>
                                          </p:spTgt>
                                        </p:tgtEl>
                                        <p:attrNameLst>
                                          <p:attrName>style.visibility</p:attrName>
                                        </p:attrNameLst>
                                      </p:cBhvr>
                                      <p:to>
                                        <p:strVal val="visible"/>
                                      </p:to>
                                    </p:set>
                                    <p:animEffect transition="in" filter="barn(outVertical)">
                                      <p:cBhvr>
                                        <p:cTn id="37" dur="500"/>
                                        <p:tgtEl>
                                          <p:spTgt spid="4">
                                            <p:graphicEl>
                                              <a:dgm id="{7649D491-4CCB-4D56-ADE4-CCE4CD590D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1131570"/>
            <a:ext cx="7943850" cy="994172"/>
          </a:xfrm>
        </p:spPr>
        <p:txBody>
          <a:bodyPr>
            <a:noAutofit/>
          </a:bodyPr>
          <a:lstStyle/>
          <a:p>
            <a:r>
              <a:rPr lang="en-US" sz="3975" b="1" dirty="0"/>
              <a:t>Reasons Given Not to Change</a:t>
            </a:r>
          </a:p>
        </p:txBody>
      </p:sp>
      <p:graphicFrame>
        <p:nvGraphicFramePr>
          <p:cNvPr id="4" name="Content Placeholder 3"/>
          <p:cNvGraphicFramePr>
            <a:graphicFrameLocks noGrp="1"/>
          </p:cNvGraphicFramePr>
          <p:nvPr>
            <p:ph idx="1"/>
            <p:extLst/>
          </p:nvPr>
        </p:nvGraphicFramePr>
        <p:xfrm>
          <a:off x="131884" y="1762858"/>
          <a:ext cx="8273563" cy="3931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95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8F1BD6B-B4B0-4D88-AB61-FD2447D94283}"/>
                                            </p:graphicEl>
                                          </p:spTgt>
                                        </p:tgtEl>
                                        <p:attrNameLst>
                                          <p:attrName>style.visibility</p:attrName>
                                        </p:attrNameLst>
                                      </p:cBhvr>
                                      <p:to>
                                        <p:strVal val="visible"/>
                                      </p:to>
                                    </p:set>
                                    <p:animEffect transition="in" filter="fade">
                                      <p:cBhvr>
                                        <p:cTn id="7" dur="500"/>
                                        <p:tgtEl>
                                          <p:spTgt spid="4">
                                            <p:graphicEl>
                                              <a:dgm id="{B8F1BD6B-B4B0-4D88-AB61-FD2447D9428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C31D2694-12EF-4B04-9DD2-8FFD42A64867}"/>
                                            </p:graphicEl>
                                          </p:spTgt>
                                        </p:tgtEl>
                                        <p:attrNameLst>
                                          <p:attrName>style.visibility</p:attrName>
                                        </p:attrNameLst>
                                      </p:cBhvr>
                                      <p:to>
                                        <p:strVal val="visible"/>
                                      </p:to>
                                    </p:set>
                                    <p:animEffect transition="in" filter="fade">
                                      <p:cBhvr>
                                        <p:cTn id="10" dur="500"/>
                                        <p:tgtEl>
                                          <p:spTgt spid="4">
                                            <p:graphicEl>
                                              <a:dgm id="{C31D2694-12EF-4B04-9DD2-8FFD42A6486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A7C76209-A2A7-4C19-A7ED-B7993E57A58A}"/>
                                            </p:graphicEl>
                                          </p:spTgt>
                                        </p:tgtEl>
                                        <p:attrNameLst>
                                          <p:attrName>style.visibility</p:attrName>
                                        </p:attrNameLst>
                                      </p:cBhvr>
                                      <p:to>
                                        <p:strVal val="visible"/>
                                      </p:to>
                                    </p:set>
                                    <p:animEffect transition="in" filter="fade">
                                      <p:cBhvr>
                                        <p:cTn id="13" dur="500"/>
                                        <p:tgtEl>
                                          <p:spTgt spid="4">
                                            <p:graphicEl>
                                              <a:dgm id="{A7C76209-A2A7-4C19-A7ED-B7993E57A58A}"/>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B93579AF-66FD-4DFA-8DED-15D2539C2F94}"/>
                                            </p:graphicEl>
                                          </p:spTgt>
                                        </p:tgtEl>
                                        <p:attrNameLst>
                                          <p:attrName>style.visibility</p:attrName>
                                        </p:attrNameLst>
                                      </p:cBhvr>
                                      <p:to>
                                        <p:strVal val="visible"/>
                                      </p:to>
                                    </p:set>
                                    <p:animEffect transition="in" filter="fade">
                                      <p:cBhvr>
                                        <p:cTn id="16" dur="500"/>
                                        <p:tgtEl>
                                          <p:spTgt spid="4">
                                            <p:graphicEl>
                                              <a:dgm id="{B93579AF-66FD-4DFA-8DED-15D2539C2F9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9D7E964D-2DB2-44E2-8687-AEA8E1B8C6CF}"/>
                                            </p:graphicEl>
                                          </p:spTgt>
                                        </p:tgtEl>
                                        <p:attrNameLst>
                                          <p:attrName>style.visibility</p:attrName>
                                        </p:attrNameLst>
                                      </p:cBhvr>
                                      <p:to>
                                        <p:strVal val="visible"/>
                                      </p:to>
                                    </p:set>
                                    <p:animEffect transition="in" filter="fade">
                                      <p:cBhvr>
                                        <p:cTn id="19" dur="500"/>
                                        <p:tgtEl>
                                          <p:spTgt spid="4">
                                            <p:graphicEl>
                                              <a:dgm id="{9D7E964D-2DB2-44E2-8687-AEA8E1B8C6CF}"/>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2AF2673D-9B7C-4BBC-B32F-E5F034473D43}"/>
                                            </p:graphicEl>
                                          </p:spTgt>
                                        </p:tgtEl>
                                        <p:attrNameLst>
                                          <p:attrName>style.visibility</p:attrName>
                                        </p:attrNameLst>
                                      </p:cBhvr>
                                      <p:to>
                                        <p:strVal val="visible"/>
                                      </p:to>
                                    </p:set>
                                    <p:animEffect transition="in" filter="fade">
                                      <p:cBhvr>
                                        <p:cTn id="22" dur="500"/>
                                        <p:tgtEl>
                                          <p:spTgt spid="4">
                                            <p:graphicEl>
                                              <a:dgm id="{2AF2673D-9B7C-4BBC-B32F-E5F034473D43}"/>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D15127D0-58F3-4F62-ABEB-14B1DA523850}"/>
                                            </p:graphicEl>
                                          </p:spTgt>
                                        </p:tgtEl>
                                        <p:attrNameLst>
                                          <p:attrName>style.visibility</p:attrName>
                                        </p:attrNameLst>
                                      </p:cBhvr>
                                      <p:to>
                                        <p:strVal val="visible"/>
                                      </p:to>
                                    </p:set>
                                    <p:animEffect transition="in" filter="fade">
                                      <p:cBhvr>
                                        <p:cTn id="25" dur="500"/>
                                        <p:tgtEl>
                                          <p:spTgt spid="4">
                                            <p:graphicEl>
                                              <a:dgm id="{D15127D0-58F3-4F62-ABEB-14B1DA52385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CCD16312-F1A0-4D4C-B917-C6DAE1A7D43B}"/>
                                            </p:graphicEl>
                                          </p:spTgt>
                                        </p:tgtEl>
                                        <p:attrNameLst>
                                          <p:attrName>style.visibility</p:attrName>
                                        </p:attrNameLst>
                                      </p:cBhvr>
                                      <p:to>
                                        <p:strVal val="visible"/>
                                      </p:to>
                                    </p:set>
                                    <p:animEffect transition="in" filter="fade">
                                      <p:cBhvr>
                                        <p:cTn id="28" dur="500"/>
                                        <p:tgtEl>
                                          <p:spTgt spid="4">
                                            <p:graphicEl>
                                              <a:dgm id="{CCD16312-F1A0-4D4C-B917-C6DAE1A7D4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mrivers\AppData\Local\Microsoft\Windows\Temporary Internet Files\Content.IE5\RGT1KC1P\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7" y="2043112"/>
            <a:ext cx="3690938" cy="3690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46404" y="988695"/>
            <a:ext cx="7269480" cy="994172"/>
          </a:xfrm>
        </p:spPr>
        <p:txBody>
          <a:bodyPr>
            <a:normAutofit/>
          </a:bodyPr>
          <a:lstStyle/>
          <a:p>
            <a:r>
              <a:rPr lang="en-US" sz="4050" b="1" dirty="0"/>
              <a:t>Questions?</a:t>
            </a:r>
          </a:p>
        </p:txBody>
      </p:sp>
    </p:spTree>
    <p:extLst>
      <p:ext uri="{BB962C8B-B14F-4D97-AF65-F5344CB8AC3E}">
        <p14:creationId xmlns:p14="http://schemas.microsoft.com/office/powerpoint/2010/main" val="115260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5" name="TextBox 4"/>
          <p:cNvSpPr txBox="1"/>
          <p:nvPr/>
        </p:nvSpPr>
        <p:spPr>
          <a:xfrm>
            <a:off x="0" y="1797764"/>
            <a:ext cx="9144000" cy="4462760"/>
          </a:xfrm>
          <a:prstGeom prst="rect">
            <a:avLst/>
          </a:prstGeom>
          <a:noFill/>
        </p:spPr>
        <p:txBody>
          <a:bodyPr wrap="square" lIns="91440" tIns="45720" rIns="91440" bIns="45720" rtlCol="0">
            <a:spAutoFit/>
          </a:bodyPr>
          <a:lstStyle/>
          <a:p>
            <a:pPr defTabSz="457223"/>
            <a:r>
              <a:rPr lang="en-US" sz="3600" b="1" dirty="0">
                <a:solidFill>
                  <a:prstClr val="black"/>
                </a:solidFill>
              </a:rPr>
              <a:t> </a:t>
            </a:r>
            <a:endParaRPr lang="en-US" sz="2000" dirty="0">
              <a:solidFill>
                <a:prstClr val="black"/>
              </a:solidFill>
            </a:endParaRPr>
          </a:p>
          <a:p>
            <a:pPr defTabSz="457223"/>
            <a:r>
              <a:rPr lang="en-US" sz="2400" b="1" dirty="0">
                <a:solidFill>
                  <a:prstClr val="black"/>
                </a:solidFill>
              </a:rPr>
              <a:t>  </a:t>
            </a:r>
          </a:p>
          <a:p>
            <a:pPr marL="742987" lvl="1" indent="-285764" defTabSz="457223">
              <a:buFont typeface="Arial"/>
              <a:buChar char="•"/>
            </a:pPr>
            <a:r>
              <a:rPr lang="en-US" sz="2000" dirty="0">
                <a:solidFill>
                  <a:prstClr val="black"/>
                </a:solidFill>
              </a:rPr>
              <a:t>Georgia’s charter schools law compared with other states across the nation</a:t>
            </a:r>
          </a:p>
          <a:p>
            <a:pPr defTabSz="457223"/>
            <a:endParaRPr lang="en-US" sz="1400" dirty="0">
              <a:solidFill>
                <a:prstClr val="black"/>
              </a:solidFill>
            </a:endParaRPr>
          </a:p>
          <a:p>
            <a:pPr marL="742987" lvl="1" indent="-285764" defTabSz="457223">
              <a:buFont typeface="Arial"/>
              <a:buChar char="•"/>
            </a:pPr>
            <a:r>
              <a:rPr lang="en-US" sz="2000" dirty="0">
                <a:solidFill>
                  <a:prstClr val="black"/>
                </a:solidFill>
              </a:rPr>
              <a:t>Georgia’s charter schools law, what is causing our ranking to fall further and further behind in the region and the nation</a:t>
            </a:r>
          </a:p>
          <a:p>
            <a:pPr defTabSz="457223"/>
            <a:endParaRPr lang="en-US" sz="1400" dirty="0">
              <a:solidFill>
                <a:prstClr val="black"/>
              </a:solidFill>
            </a:endParaRPr>
          </a:p>
          <a:p>
            <a:pPr marL="742987" lvl="1" indent="-285764" defTabSz="457223">
              <a:buFont typeface="Arial"/>
              <a:buChar char="•"/>
            </a:pPr>
            <a:r>
              <a:rPr lang="en-US" sz="2000" dirty="0">
                <a:solidFill>
                  <a:prstClr val="black"/>
                </a:solidFill>
              </a:rPr>
              <a:t>Facilities, a lack of financial equity and access to buildings </a:t>
            </a:r>
          </a:p>
          <a:p>
            <a:pPr marL="742987" lvl="1" indent="-285764" defTabSz="457223">
              <a:buFont typeface="Arial"/>
              <a:buChar char="•"/>
            </a:pPr>
            <a:endParaRPr lang="en-US" sz="2000" dirty="0">
              <a:solidFill>
                <a:prstClr val="black"/>
              </a:solidFill>
            </a:endParaRPr>
          </a:p>
          <a:p>
            <a:pPr marL="742987" lvl="1" indent="-285764" defTabSz="457223">
              <a:buFont typeface="Arial"/>
              <a:buChar char="•"/>
            </a:pPr>
            <a:r>
              <a:rPr lang="en-US" sz="2000" dirty="0">
                <a:solidFill>
                  <a:prstClr val="black"/>
                </a:solidFill>
              </a:rPr>
              <a:t>Also:</a:t>
            </a:r>
          </a:p>
          <a:p>
            <a:pPr marL="1200210" lvl="2" indent="-285764" defTabSz="457223">
              <a:buFont typeface="Arial"/>
              <a:buChar char="•"/>
            </a:pPr>
            <a:r>
              <a:rPr lang="en-US" sz="2000" dirty="0">
                <a:solidFill>
                  <a:prstClr val="black"/>
                </a:solidFill>
              </a:rPr>
              <a:t>Authorizers of charter schools, who’s overseeing the overseer</a:t>
            </a:r>
          </a:p>
          <a:p>
            <a:pPr marL="1200210" lvl="2" indent="-285764" defTabSz="457223">
              <a:buFont typeface="Arial"/>
              <a:buChar char="•"/>
            </a:pPr>
            <a:r>
              <a:rPr lang="en-US" sz="2000" dirty="0">
                <a:solidFill>
                  <a:prstClr val="black"/>
                </a:solidFill>
              </a:rPr>
              <a:t>New Schools Georgia, a charter schools incubator program</a:t>
            </a:r>
          </a:p>
          <a:p>
            <a:pPr marL="285764" indent="-285764" defTabSz="457223">
              <a:buFont typeface="Arial"/>
              <a:buChar char="•"/>
            </a:pPr>
            <a:endParaRPr lang="en-US" dirty="0">
              <a:solidFill>
                <a:prstClr val="black"/>
              </a:solidFill>
            </a:endParaRPr>
          </a:p>
          <a:p>
            <a:pPr defTabSz="457223"/>
            <a:endParaRPr lang="en-US" dirty="0">
              <a:solidFill>
                <a:prstClr val="black"/>
              </a:solidFill>
            </a:endParaRPr>
          </a:p>
        </p:txBody>
      </p:sp>
      <p:sp>
        <p:nvSpPr>
          <p:cNvPr id="6" name="Title 1"/>
          <p:cNvSpPr txBox="1">
            <a:spLocks/>
          </p:cNvSpPr>
          <p:nvPr/>
        </p:nvSpPr>
        <p:spPr>
          <a:xfrm>
            <a:off x="0" y="1784100"/>
            <a:ext cx="9144000" cy="77283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prstClr val="black"/>
                </a:solidFill>
              </a:rPr>
              <a:t>PRESENTATION TOPICS</a:t>
            </a:r>
          </a:p>
        </p:txBody>
      </p:sp>
    </p:spTree>
    <p:extLst>
      <p:ext uri="{BB962C8B-B14F-4D97-AF65-F5344CB8AC3E}">
        <p14:creationId xmlns:p14="http://schemas.microsoft.com/office/powerpoint/2010/main" val="408925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9" name="Title 1"/>
          <p:cNvSpPr txBox="1">
            <a:spLocks/>
          </p:cNvSpPr>
          <p:nvPr/>
        </p:nvSpPr>
        <p:spPr>
          <a:xfrm>
            <a:off x="0" y="1764116"/>
            <a:ext cx="9144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2800" b="1" dirty="0">
                <a:solidFill>
                  <a:prstClr val="black"/>
                </a:solidFill>
              </a:rPr>
              <a:t>EACH YEAR, NATIONAL ALLIANCE FOR PUBLIC CHARTER SCHOOLS ANALYZES EACH STATE’S CHARTER SCHOOL LAWS AGAINST 20 ESSENTIAL COMPONENTS OF A STRONG CHARTER LAW AND THEN RELEASES AN ANNUAL STATE LAW RANKINGS REPORT.</a:t>
            </a:r>
          </a:p>
        </p:txBody>
      </p:sp>
      <p:pic>
        <p:nvPicPr>
          <p:cNvPr id="8" name="Picture 7"/>
          <p:cNvPicPr>
            <a:picLocks noChangeAspect="1"/>
          </p:cNvPicPr>
          <p:nvPr/>
        </p:nvPicPr>
        <p:blipFill>
          <a:blip r:embed="rId2"/>
          <a:stretch>
            <a:fillRect/>
          </a:stretch>
        </p:blipFill>
        <p:spPr>
          <a:xfrm>
            <a:off x="914402" y="3066211"/>
            <a:ext cx="7333505" cy="3791791"/>
          </a:xfrm>
          <a:prstGeom prst="rect">
            <a:avLst/>
          </a:prstGeom>
          <a:ln>
            <a:noFill/>
          </a:ln>
        </p:spPr>
      </p:pic>
    </p:spTree>
    <p:extLst>
      <p:ext uri="{BB962C8B-B14F-4D97-AF65-F5344CB8AC3E}">
        <p14:creationId xmlns:p14="http://schemas.microsoft.com/office/powerpoint/2010/main" val="1663532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9" name="Title 1"/>
          <p:cNvSpPr txBox="1">
            <a:spLocks/>
          </p:cNvSpPr>
          <p:nvPr/>
        </p:nvSpPr>
        <p:spPr>
          <a:xfrm>
            <a:off x="0" y="1764116"/>
            <a:ext cx="9144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GEORGIA’S CHARTER SCHOOL LAW RANKING HAS DROPPED </a:t>
            </a:r>
          </a:p>
          <a:p>
            <a:r>
              <a:rPr lang="en-US" sz="2800" b="1" dirty="0">
                <a:solidFill>
                  <a:prstClr val="black"/>
                </a:solidFill>
              </a:rPr>
              <a:t>SINCE THE FIRST STATE RANKING REPORT </a:t>
            </a:r>
          </a:p>
        </p:txBody>
      </p:sp>
      <p:graphicFrame>
        <p:nvGraphicFramePr>
          <p:cNvPr id="8" name="Content Placeholder 5"/>
          <p:cNvGraphicFramePr>
            <a:graphicFrameLocks/>
          </p:cNvGraphicFramePr>
          <p:nvPr>
            <p:extLst/>
          </p:nvPr>
        </p:nvGraphicFramePr>
        <p:xfrm>
          <a:off x="1676398" y="3004665"/>
          <a:ext cx="5825068" cy="3833069"/>
        </p:xfrm>
        <a:graphic>
          <a:graphicData uri="http://schemas.openxmlformats.org/drawingml/2006/table">
            <a:tbl>
              <a:tblPr firstRow="1" bandRow="1">
                <a:tableStyleId>{5C22544A-7EE6-4342-B048-85BDC9FD1C3A}</a:tableStyleId>
              </a:tblPr>
              <a:tblGrid>
                <a:gridCol w="2912534"/>
                <a:gridCol w="2912534"/>
              </a:tblGrid>
              <a:tr h="663149">
                <a:tc>
                  <a:txBody>
                    <a:bodyPr/>
                    <a:lstStyle/>
                    <a:p>
                      <a:r>
                        <a:rPr lang="en-US" sz="2000" dirty="0" smtClean="0">
                          <a:solidFill>
                            <a:srgbClr val="FF0000"/>
                          </a:solidFill>
                        </a:rPr>
                        <a:t>2015 Ranking</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CE6F2"/>
                    </a:solidFill>
                  </a:tcPr>
                </a:tc>
                <a:tc>
                  <a:txBody>
                    <a:bodyPr/>
                    <a:lstStyle/>
                    <a:p>
                      <a:pPr algn="l"/>
                      <a:r>
                        <a:rPr lang="en-US" sz="2000" dirty="0" smtClean="0">
                          <a:solidFill>
                            <a:srgbClr val="FF0000"/>
                          </a:solidFill>
                        </a:rPr>
                        <a:t>#23 (out</a:t>
                      </a:r>
                      <a:r>
                        <a:rPr lang="en-US" sz="2000" baseline="0" dirty="0" smtClean="0">
                          <a:solidFill>
                            <a:srgbClr val="FF0000"/>
                          </a:solidFill>
                        </a:rPr>
                        <a:t> of 43)</a:t>
                      </a:r>
                    </a:p>
                    <a:p>
                      <a:pPr algn="l"/>
                      <a:endParaRPr lang="en-US" sz="15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629920">
                <a:tc>
                  <a:txBody>
                    <a:bodyPr/>
                    <a:lstStyle/>
                    <a:p>
                      <a:r>
                        <a:rPr lang="en-US" sz="2000" b="1" dirty="0" smtClean="0"/>
                        <a:t>2014 Ranking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b="1" dirty="0" smtClean="0"/>
                        <a:t>#22 (out of 43) </a:t>
                      </a:r>
                    </a:p>
                    <a:p>
                      <a:pPr algn="l"/>
                      <a:endParaRPr lang="en-US" sz="15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0080">
                <a:tc>
                  <a:txBody>
                    <a:bodyPr/>
                    <a:lstStyle/>
                    <a:p>
                      <a:r>
                        <a:rPr lang="en-US" sz="2000" b="1" dirty="0" smtClean="0"/>
                        <a:t>2013 Ranking</a:t>
                      </a:r>
                    </a:p>
                    <a:p>
                      <a:endParaRPr lang="en-US" sz="16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b="1" dirty="0" smtClean="0"/>
                        <a:t>#16 (out of 43)</a:t>
                      </a:r>
                      <a:endParaRPr lang="en-US" sz="20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29920">
                <a:tc>
                  <a:txBody>
                    <a:bodyPr/>
                    <a:lstStyle/>
                    <a:p>
                      <a:r>
                        <a:rPr lang="en-US" sz="2000" b="1" dirty="0" smtClean="0"/>
                        <a:t>2012 Ranking</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b="1" dirty="0" smtClean="0"/>
                        <a:t>#14 (out of 43)</a:t>
                      </a:r>
                    </a:p>
                    <a:p>
                      <a:pPr algn="l"/>
                      <a:endParaRPr lang="en-US" sz="15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40080">
                <a:tc>
                  <a:txBody>
                    <a:bodyPr/>
                    <a:lstStyle/>
                    <a:p>
                      <a:r>
                        <a:rPr lang="en-US" sz="2000" b="1" dirty="0" smtClean="0"/>
                        <a:t>2011 Ranking</a:t>
                      </a:r>
                    </a:p>
                    <a:p>
                      <a:endParaRPr lang="en-US" sz="16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b="1" dirty="0" smtClean="0"/>
                        <a:t>#7   (out of 41)</a:t>
                      </a:r>
                    </a:p>
                    <a:p>
                      <a:pPr algn="l"/>
                      <a:endParaRPr lang="en-US" sz="15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29920">
                <a:tc>
                  <a:txBody>
                    <a:bodyPr/>
                    <a:lstStyle/>
                    <a:p>
                      <a:r>
                        <a:rPr lang="en-US" sz="2000" b="1" dirty="0" smtClean="0"/>
                        <a:t>2010</a:t>
                      </a:r>
                      <a:r>
                        <a:rPr lang="en-US" sz="2000" b="1" baseline="0" dirty="0" smtClean="0"/>
                        <a:t> Ranking</a:t>
                      </a:r>
                      <a:endParaRPr lang="en-US" sz="2000" b="1"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000" b="1" dirty="0" smtClean="0"/>
                        <a:t>#4   (out of 40)</a:t>
                      </a:r>
                    </a:p>
                    <a:p>
                      <a:pPr algn="l"/>
                      <a:endParaRPr lang="en-US" sz="15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5717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9" name="Title 1"/>
          <p:cNvSpPr txBox="1">
            <a:spLocks/>
          </p:cNvSpPr>
          <p:nvPr/>
        </p:nvSpPr>
        <p:spPr>
          <a:xfrm>
            <a:off x="0" y="1764116"/>
            <a:ext cx="9144000"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prstClr val="black"/>
                </a:solidFill>
              </a:rPr>
              <a:t>GEORGIA’S COMPARATIVE REGIONAL RANKING IN 2015</a:t>
            </a:r>
          </a:p>
        </p:txBody>
      </p:sp>
      <p:graphicFrame>
        <p:nvGraphicFramePr>
          <p:cNvPr id="7" name="Content Placeholder 11"/>
          <p:cNvGraphicFramePr>
            <a:graphicFrameLocks/>
          </p:cNvGraphicFramePr>
          <p:nvPr>
            <p:extLst/>
          </p:nvPr>
        </p:nvGraphicFramePr>
        <p:xfrm>
          <a:off x="1811870" y="3093385"/>
          <a:ext cx="5520267" cy="3731368"/>
        </p:xfrm>
        <a:graphic>
          <a:graphicData uri="http://schemas.openxmlformats.org/drawingml/2006/table">
            <a:tbl>
              <a:tblPr firstRow="1" bandRow="1">
                <a:tableStyleId>{5C22544A-7EE6-4342-B048-85BDC9FD1C3A}</a:tableStyleId>
              </a:tblPr>
              <a:tblGrid>
                <a:gridCol w="3165417"/>
                <a:gridCol w="2354850"/>
              </a:tblGrid>
              <a:tr h="518160">
                <a:tc>
                  <a:txBody>
                    <a:bodyPr/>
                    <a:lstStyle/>
                    <a:p>
                      <a:pPr algn="ctr"/>
                      <a:r>
                        <a:rPr lang="en-US" sz="2800" dirty="0" smtClean="0"/>
                        <a:t>STATE</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800" dirty="0" smtClean="0"/>
                        <a:t>RANKING</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548">
                <a:tc>
                  <a:txBody>
                    <a:bodyPr/>
                    <a:lstStyle/>
                    <a:p>
                      <a:r>
                        <a:rPr lang="en-US" sz="1900" b="1" dirty="0" smtClean="0"/>
                        <a:t>Florida</a:t>
                      </a:r>
                      <a:r>
                        <a:rPr lang="en-US" sz="1500" baseline="0" dirty="0" smtClean="0"/>
                        <a:t> </a:t>
                      </a:r>
                      <a:endParaRPr lang="en-US" sz="15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b="1" dirty="0" smtClean="0"/>
                        <a:t>#8</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548">
                <a:tc>
                  <a:txBody>
                    <a:bodyPr/>
                    <a:lstStyle/>
                    <a:p>
                      <a:r>
                        <a:rPr lang="en-US" sz="1900" b="1" dirty="0" smtClean="0"/>
                        <a:t>South Carolina</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b="1" dirty="0" smtClean="0"/>
                        <a:t>#10</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548">
                <a:tc>
                  <a:txBody>
                    <a:bodyPr/>
                    <a:lstStyle/>
                    <a:p>
                      <a:r>
                        <a:rPr lang="en-US" sz="1900" b="1" dirty="0" smtClean="0"/>
                        <a:t>Mississippi</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b="1" dirty="0" smtClean="0"/>
                        <a:t>#15</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548">
                <a:tc>
                  <a:txBody>
                    <a:bodyPr/>
                    <a:lstStyle/>
                    <a:p>
                      <a:r>
                        <a:rPr lang="en-US" sz="1900" b="1" dirty="0" smtClean="0"/>
                        <a:t>North Carolina </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dirty="0" smtClean="0"/>
                        <a:t>#16</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548">
                <a:tc>
                  <a:txBody>
                    <a:bodyPr/>
                    <a:lstStyle/>
                    <a:p>
                      <a:r>
                        <a:rPr lang="en-US" sz="1900" b="1" dirty="0" smtClean="0"/>
                        <a:t>Tennessee</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b="1" dirty="0" smtClean="0"/>
                        <a:t>#32</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29920">
                <a:tc>
                  <a:txBody>
                    <a:bodyPr/>
                    <a:lstStyle/>
                    <a:p>
                      <a:r>
                        <a:rPr lang="en-US" sz="1900" b="1" dirty="0" smtClean="0"/>
                        <a:t>Alabama </a:t>
                      </a:r>
                    </a:p>
                    <a:p>
                      <a:r>
                        <a:rPr lang="en-US" sz="1600" b="1" dirty="0" smtClean="0"/>
                        <a:t>(</a:t>
                      </a:r>
                      <a:r>
                        <a:rPr lang="en-US" sz="1600" b="1" i="1" dirty="0" smtClean="0"/>
                        <a:t>tentative score in 2016</a:t>
                      </a:r>
                      <a:r>
                        <a:rPr lang="en-US" sz="1600" b="1" dirty="0" smtClean="0"/>
                        <a: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b="1" dirty="0" smtClean="0"/>
                        <a:t>#1</a:t>
                      </a:r>
                      <a:endParaRPr lang="en-US" sz="19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0548">
                <a:tc>
                  <a:txBody>
                    <a:bodyPr/>
                    <a:lstStyle/>
                    <a:p>
                      <a:r>
                        <a:rPr lang="en-US" sz="1900" b="1" dirty="0" smtClean="0">
                          <a:solidFill>
                            <a:srgbClr val="FF0000"/>
                          </a:solidFill>
                        </a:rPr>
                        <a:t>Georgia</a:t>
                      </a:r>
                      <a:endParaRPr lang="en-US" sz="19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b="1" dirty="0" smtClean="0">
                          <a:solidFill>
                            <a:srgbClr val="FF0000"/>
                          </a:solidFill>
                        </a:rPr>
                        <a:t>#23</a:t>
                      </a:r>
                      <a:endParaRPr lang="en-US" sz="19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4647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9" name="Title 1"/>
          <p:cNvSpPr txBox="1">
            <a:spLocks/>
          </p:cNvSpPr>
          <p:nvPr/>
        </p:nvSpPr>
        <p:spPr>
          <a:xfrm>
            <a:off x="0" y="1764117"/>
            <a:ext cx="9144000" cy="92828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GEORGIA’S 2015 STATE RANKING IS #23 </a:t>
            </a:r>
          </a:p>
          <a:p>
            <a:r>
              <a:rPr lang="en-US" sz="2800" b="1" dirty="0">
                <a:solidFill>
                  <a:prstClr val="black"/>
                </a:solidFill>
              </a:rPr>
              <a:t>(OUT OF 42 STATES AND THE DISTRICT OF COLUMBIA)</a:t>
            </a:r>
          </a:p>
        </p:txBody>
      </p:sp>
      <p:sp>
        <p:nvSpPr>
          <p:cNvPr id="5" name="Rectangle 4"/>
          <p:cNvSpPr/>
          <p:nvPr/>
        </p:nvSpPr>
        <p:spPr>
          <a:xfrm>
            <a:off x="0" y="2703920"/>
            <a:ext cx="9144000" cy="4574970"/>
          </a:xfrm>
          <a:prstGeom prst="rect">
            <a:avLst/>
          </a:prstGeom>
        </p:spPr>
        <p:txBody>
          <a:bodyPr wrap="square" lIns="91440" tIns="45720" rIns="91440" bIns="45720">
            <a:spAutoFit/>
          </a:bodyPr>
          <a:lstStyle/>
          <a:p>
            <a:pPr defTabSz="457223"/>
            <a:r>
              <a:rPr lang="en-US" sz="2800" b="1" dirty="0">
                <a:solidFill>
                  <a:prstClr val="black"/>
                </a:solidFill>
              </a:rPr>
              <a:t>Strengths of Georgia’s charter law</a:t>
            </a:r>
          </a:p>
          <a:p>
            <a:pPr defTabSz="457223"/>
            <a:endParaRPr lang="en-US" sz="333" b="1" dirty="0">
              <a:solidFill>
                <a:srgbClr val="254061"/>
              </a:solidFill>
            </a:endParaRPr>
          </a:p>
          <a:p>
            <a:pPr marL="285764" indent="-285764" defTabSz="457223">
              <a:buFont typeface="Arial"/>
              <a:buChar char="•"/>
            </a:pPr>
            <a:r>
              <a:rPr lang="en-US" sz="2533" dirty="0">
                <a:solidFill>
                  <a:srgbClr val="254061"/>
                </a:solidFill>
              </a:rPr>
              <a:t>No caps</a:t>
            </a:r>
          </a:p>
          <a:p>
            <a:pPr marL="285764" indent="-285764" defTabSz="457223">
              <a:buFont typeface="Arial"/>
              <a:buChar char="•"/>
            </a:pPr>
            <a:r>
              <a:rPr lang="en-US" sz="2533" dirty="0">
                <a:solidFill>
                  <a:srgbClr val="254061"/>
                </a:solidFill>
              </a:rPr>
              <a:t>Allows for a variety of schools</a:t>
            </a:r>
          </a:p>
          <a:p>
            <a:pPr marL="285764" indent="-285764" defTabSz="457223">
              <a:buFont typeface="Arial"/>
              <a:buChar char="•"/>
            </a:pPr>
            <a:r>
              <a:rPr lang="en-US" sz="2533" dirty="0">
                <a:solidFill>
                  <a:srgbClr val="254061"/>
                </a:solidFill>
              </a:rPr>
              <a:t>Transparent application and review processes</a:t>
            </a:r>
          </a:p>
          <a:p>
            <a:pPr marL="285764" indent="-285764" defTabSz="457223">
              <a:buFont typeface="Arial"/>
              <a:buChar char="•"/>
            </a:pPr>
            <a:r>
              <a:rPr lang="en-US" sz="2533" dirty="0">
                <a:solidFill>
                  <a:srgbClr val="254061"/>
                </a:solidFill>
              </a:rPr>
              <a:t>Transparent renewal criteria and right to an appeals</a:t>
            </a:r>
          </a:p>
          <a:p>
            <a:pPr marL="285764" indent="-285764" defTabSz="457223">
              <a:buFont typeface="Arial"/>
              <a:buChar char="•"/>
            </a:pPr>
            <a:r>
              <a:rPr lang="en-US" sz="2533" dirty="0">
                <a:solidFill>
                  <a:srgbClr val="254061"/>
                </a:solidFill>
              </a:rPr>
              <a:t>More than one authorizer</a:t>
            </a:r>
            <a:endParaRPr lang="en-US" sz="2533" b="1" dirty="0">
              <a:solidFill>
                <a:srgbClr val="254061"/>
              </a:solidFill>
            </a:endParaRPr>
          </a:p>
          <a:p>
            <a:pPr marL="285764" indent="-285764" defTabSz="457223">
              <a:buFont typeface="Arial"/>
              <a:buChar char="•"/>
            </a:pPr>
            <a:r>
              <a:rPr lang="en-US" sz="2533" dirty="0">
                <a:solidFill>
                  <a:srgbClr val="254061"/>
                </a:solidFill>
              </a:rPr>
              <a:t>Right to due process</a:t>
            </a:r>
          </a:p>
          <a:p>
            <a:pPr marL="285764" indent="-285764" defTabSz="457223">
              <a:buFont typeface="Arial"/>
              <a:buChar char="•"/>
            </a:pPr>
            <a:r>
              <a:rPr lang="en-US" sz="2533" dirty="0">
                <a:solidFill>
                  <a:srgbClr val="254061"/>
                </a:solidFill>
              </a:rPr>
              <a:t>Exemption from existing collective bargaining agreements </a:t>
            </a:r>
          </a:p>
          <a:p>
            <a:pPr marL="285764" indent="-285764" defTabSz="457223">
              <a:buFont typeface="Arial"/>
              <a:buChar char="•"/>
            </a:pPr>
            <a:r>
              <a:rPr lang="en-US" sz="2533" dirty="0">
                <a:solidFill>
                  <a:srgbClr val="254061"/>
                </a:solidFill>
              </a:rPr>
              <a:t>Clear lottery and enrollment provisions</a:t>
            </a:r>
          </a:p>
          <a:p>
            <a:pPr marL="285764" indent="-285764" defTabSz="457223">
              <a:buFont typeface="Arial"/>
              <a:buChar char="•"/>
            </a:pPr>
            <a:r>
              <a:rPr lang="en-US" sz="2533" dirty="0">
                <a:solidFill>
                  <a:srgbClr val="254061"/>
                </a:solidFill>
              </a:rPr>
              <a:t>Adequate authorizer funding</a:t>
            </a:r>
          </a:p>
          <a:p>
            <a:pPr marL="285764" indent="-285764" defTabSz="457223">
              <a:buFont typeface="Arial"/>
              <a:buChar char="•"/>
            </a:pPr>
            <a:endParaRPr lang="en-US" sz="3200" dirty="0">
              <a:solidFill>
                <a:srgbClr val="4F81BD">
                  <a:lumMod val="50000"/>
                </a:srgbClr>
              </a:solidFill>
            </a:endParaRPr>
          </a:p>
        </p:txBody>
      </p:sp>
    </p:spTree>
    <p:extLst>
      <p:ext uri="{BB962C8B-B14F-4D97-AF65-F5344CB8AC3E}">
        <p14:creationId xmlns:p14="http://schemas.microsoft.com/office/powerpoint/2010/main" val="7074930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18185"/>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9" name="Title 1"/>
          <p:cNvSpPr txBox="1">
            <a:spLocks/>
          </p:cNvSpPr>
          <p:nvPr/>
        </p:nvSpPr>
        <p:spPr>
          <a:xfrm>
            <a:off x="0" y="1764117"/>
            <a:ext cx="9144000" cy="77588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IDENTIFIED WEAKNESSES</a:t>
            </a:r>
          </a:p>
        </p:txBody>
      </p:sp>
      <p:sp>
        <p:nvSpPr>
          <p:cNvPr id="6" name="Rectangle 5"/>
          <p:cNvSpPr/>
          <p:nvPr/>
        </p:nvSpPr>
        <p:spPr>
          <a:xfrm>
            <a:off x="0" y="2552486"/>
            <a:ext cx="9144000" cy="3933384"/>
          </a:xfrm>
          <a:prstGeom prst="rect">
            <a:avLst/>
          </a:prstGeom>
        </p:spPr>
        <p:txBody>
          <a:bodyPr wrap="square" lIns="91440" tIns="45720" rIns="91440" bIns="45720">
            <a:spAutoFit/>
          </a:bodyPr>
          <a:lstStyle/>
          <a:p>
            <a:pPr marL="457223" indent="-457223" defTabSz="457223">
              <a:lnSpc>
                <a:spcPct val="130000"/>
              </a:lnSpc>
              <a:buFont typeface="Arial"/>
              <a:buChar char="•"/>
            </a:pPr>
            <a:r>
              <a:rPr lang="en-US" sz="3200" dirty="0">
                <a:solidFill>
                  <a:srgbClr val="254061"/>
                </a:solidFill>
              </a:rPr>
              <a:t>Inequitable operational funding</a:t>
            </a:r>
          </a:p>
          <a:p>
            <a:pPr marL="457223" indent="-457223" defTabSz="457223">
              <a:lnSpc>
                <a:spcPct val="130000"/>
              </a:lnSpc>
              <a:buFont typeface="Arial"/>
              <a:buChar char="•"/>
            </a:pPr>
            <a:r>
              <a:rPr lang="en-US" sz="3200" dirty="0">
                <a:solidFill>
                  <a:srgbClr val="254061"/>
                </a:solidFill>
              </a:rPr>
              <a:t>Lack of access to facilities and facility funding</a:t>
            </a:r>
          </a:p>
          <a:p>
            <a:pPr marL="457223" indent="-457223" defTabSz="457223">
              <a:lnSpc>
                <a:spcPct val="130000"/>
              </a:lnSpc>
              <a:buFont typeface="Arial"/>
              <a:buChar char="•"/>
            </a:pPr>
            <a:r>
              <a:rPr lang="en-US" sz="3200" dirty="0">
                <a:solidFill>
                  <a:srgbClr val="254061"/>
                </a:solidFill>
              </a:rPr>
              <a:t>Inadequate autonomy</a:t>
            </a:r>
          </a:p>
          <a:p>
            <a:pPr marL="457223" indent="-457223" defTabSz="457223">
              <a:lnSpc>
                <a:spcPct val="130000"/>
              </a:lnSpc>
              <a:buFont typeface="Arial"/>
              <a:buChar char="•"/>
            </a:pPr>
            <a:r>
              <a:rPr lang="en-US" sz="3200" dirty="0">
                <a:solidFill>
                  <a:srgbClr val="254061"/>
                </a:solidFill>
              </a:rPr>
              <a:t>Lack of an authorizer accountability requirements</a:t>
            </a:r>
          </a:p>
          <a:p>
            <a:pPr marL="457223" indent="-457223" defTabSz="457223">
              <a:lnSpc>
                <a:spcPct val="130000"/>
              </a:lnSpc>
              <a:buFont typeface="Arial"/>
              <a:buChar char="•"/>
            </a:pPr>
            <a:r>
              <a:rPr lang="en-US" sz="3200" dirty="0">
                <a:solidFill>
                  <a:srgbClr val="254061"/>
                </a:solidFill>
              </a:rPr>
              <a:t>Lack of statutory provisions to govern expansion of high quality public charter schools </a:t>
            </a:r>
          </a:p>
        </p:txBody>
      </p:sp>
    </p:spTree>
    <p:extLst>
      <p:ext uri="{BB962C8B-B14F-4D97-AF65-F5344CB8AC3E}">
        <p14:creationId xmlns:p14="http://schemas.microsoft.com/office/powerpoint/2010/main" val="326798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9" name="Title 1"/>
          <p:cNvSpPr txBox="1">
            <a:spLocks/>
          </p:cNvSpPr>
          <p:nvPr/>
        </p:nvSpPr>
        <p:spPr>
          <a:xfrm>
            <a:off x="0" y="1764118"/>
            <a:ext cx="9144000" cy="792817"/>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RECOMMENDATIONS TO IMPROVE GEORGIA’S LAW</a:t>
            </a:r>
          </a:p>
        </p:txBody>
      </p:sp>
      <p:sp>
        <p:nvSpPr>
          <p:cNvPr id="5" name="Rectangle 4"/>
          <p:cNvSpPr/>
          <p:nvPr/>
        </p:nvSpPr>
        <p:spPr>
          <a:xfrm>
            <a:off x="0" y="2751390"/>
            <a:ext cx="9144000" cy="3970318"/>
          </a:xfrm>
          <a:prstGeom prst="rect">
            <a:avLst/>
          </a:prstGeom>
        </p:spPr>
        <p:txBody>
          <a:bodyPr wrap="square" lIns="91440" tIns="45720" rIns="91440" bIns="45720">
            <a:spAutoFit/>
          </a:bodyPr>
          <a:lstStyle/>
          <a:p>
            <a:pPr marL="514376" indent="-514376" defTabSz="457223">
              <a:buFont typeface="+mj-lt"/>
              <a:buAutoNum type="arabicPeriod"/>
            </a:pPr>
            <a:r>
              <a:rPr lang="en-US" sz="2800" dirty="0">
                <a:solidFill>
                  <a:srgbClr val="254061"/>
                </a:solidFill>
              </a:rPr>
              <a:t>Close the facility and operational funding gap.</a:t>
            </a:r>
          </a:p>
          <a:p>
            <a:pPr marL="514376" indent="-514376" defTabSz="457223">
              <a:buFont typeface="+mj-lt"/>
              <a:buAutoNum type="arabicPeriod"/>
            </a:pPr>
            <a:endParaRPr lang="en-US" sz="2800" dirty="0">
              <a:solidFill>
                <a:srgbClr val="254061"/>
              </a:solidFill>
            </a:endParaRPr>
          </a:p>
          <a:p>
            <a:pPr marL="514376" indent="-514376" defTabSz="457223">
              <a:buFont typeface="+mj-lt"/>
              <a:buAutoNum type="arabicPeriod"/>
            </a:pPr>
            <a:r>
              <a:rPr lang="en-US" sz="2800" dirty="0">
                <a:solidFill>
                  <a:srgbClr val="254061"/>
                </a:solidFill>
              </a:rPr>
              <a:t>Beef up authorizer accountability requirements.</a:t>
            </a:r>
          </a:p>
          <a:p>
            <a:pPr marL="514376" indent="-514376" defTabSz="457223">
              <a:buFont typeface="+mj-lt"/>
              <a:buAutoNum type="arabicPeriod"/>
            </a:pPr>
            <a:endParaRPr lang="en-US" sz="2800" dirty="0">
              <a:solidFill>
                <a:srgbClr val="254061"/>
              </a:solidFill>
            </a:endParaRPr>
          </a:p>
          <a:p>
            <a:pPr marL="514376" indent="-514376" defTabSz="457223">
              <a:buFont typeface="+mj-lt"/>
              <a:buAutoNum type="arabicPeriod"/>
            </a:pPr>
            <a:r>
              <a:rPr lang="en-US" sz="2800" dirty="0">
                <a:solidFill>
                  <a:srgbClr val="254061"/>
                </a:solidFill>
              </a:rPr>
              <a:t>Assure full autonomy.</a:t>
            </a:r>
          </a:p>
          <a:p>
            <a:pPr marL="514376" indent="-514376" defTabSz="457223">
              <a:buFont typeface="+mj-lt"/>
              <a:buAutoNum type="arabicPeriod"/>
            </a:pPr>
            <a:endParaRPr lang="en-US" sz="2800" dirty="0">
              <a:solidFill>
                <a:srgbClr val="254061"/>
              </a:solidFill>
            </a:endParaRPr>
          </a:p>
          <a:p>
            <a:pPr marL="514376" indent="-514376" defTabSz="457223">
              <a:buFont typeface="+mj-lt"/>
              <a:buAutoNum type="arabicPeriod"/>
            </a:pPr>
            <a:r>
              <a:rPr lang="en-US" sz="2800" dirty="0">
                <a:solidFill>
                  <a:srgbClr val="254061"/>
                </a:solidFill>
              </a:rPr>
              <a:t>Enact guidelines or laws to govern the expansion of high quality charter schools through multi-school charter contracts. </a:t>
            </a:r>
          </a:p>
        </p:txBody>
      </p:sp>
    </p:spTree>
    <p:extLst>
      <p:ext uri="{BB962C8B-B14F-4D97-AF65-F5344CB8AC3E}">
        <p14:creationId xmlns:p14="http://schemas.microsoft.com/office/powerpoint/2010/main" val="606078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Committee. . . </a:t>
            </a:r>
            <a:endParaRPr lang="en-US" dirty="0"/>
          </a:p>
        </p:txBody>
      </p:sp>
      <p:sp>
        <p:nvSpPr>
          <p:cNvPr id="3" name="Content Placeholder 2"/>
          <p:cNvSpPr>
            <a:spLocks noGrp="1"/>
          </p:cNvSpPr>
          <p:nvPr>
            <p:ph idx="1"/>
          </p:nvPr>
        </p:nvSpPr>
        <p:spPr>
          <a:xfrm>
            <a:off x="1113233" y="1417638"/>
            <a:ext cx="7514035" cy="3783013"/>
          </a:xfrm>
        </p:spPr>
        <p:txBody>
          <a:bodyPr>
            <a:normAutofit fontScale="85000" lnSpcReduction="10000"/>
          </a:bodyPr>
          <a:lstStyle/>
          <a:p>
            <a:r>
              <a:rPr lang="en-US" dirty="0" smtClean="0"/>
              <a:t>Develop a student-based model where the funds will follow the child to the public school the child attends.</a:t>
            </a:r>
          </a:p>
          <a:p>
            <a:r>
              <a:rPr lang="en-US" dirty="0" smtClean="0"/>
              <a:t>Develop the most effective and efficient way to distribute the funds allocated by the Governor and General Assembly for K-12 education.</a:t>
            </a:r>
          </a:p>
          <a:p>
            <a:r>
              <a:rPr lang="en-US" dirty="0" smtClean="0"/>
              <a:t>Provide maximum flexibility to districts to determine the use of funds while implementing accountability through CCRPI reports, IE2 contracts, Charter System contracts and other publicly reported measures.</a:t>
            </a:r>
          </a:p>
          <a:p>
            <a:endParaRPr lang="en-US" dirty="0"/>
          </a:p>
        </p:txBody>
      </p:sp>
    </p:spTree>
    <p:extLst>
      <p:ext uri="{BB962C8B-B14F-4D97-AF65-F5344CB8AC3E}">
        <p14:creationId xmlns:p14="http://schemas.microsoft.com/office/powerpoint/2010/main" val="2539317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5" name="TextBox 4"/>
          <p:cNvSpPr txBox="1"/>
          <p:nvPr/>
        </p:nvSpPr>
        <p:spPr>
          <a:xfrm>
            <a:off x="0" y="2336802"/>
            <a:ext cx="9144000" cy="4554324"/>
          </a:xfrm>
          <a:prstGeom prst="rect">
            <a:avLst/>
          </a:prstGeom>
          <a:noFill/>
        </p:spPr>
        <p:txBody>
          <a:bodyPr wrap="square" lIns="91440" tIns="45720" rIns="91440" bIns="45720" rtlCol="0">
            <a:spAutoFit/>
          </a:bodyPr>
          <a:lstStyle/>
          <a:p>
            <a:pPr marL="342917" indent="-342917" defTabSz="457223">
              <a:buFont typeface="Arial"/>
              <a:buChar char="•"/>
            </a:pPr>
            <a:r>
              <a:rPr lang="en-US" sz="2133" dirty="0">
                <a:solidFill>
                  <a:srgbClr val="4F81BD">
                    <a:lumMod val="50000"/>
                  </a:srgbClr>
                </a:solidFill>
              </a:rPr>
              <a:t>Industry average across the United States: 15% of a charter school’s operating funds are devoted to facilities costs (</a:t>
            </a:r>
            <a:r>
              <a:rPr lang="en-US" sz="2133" i="1" dirty="0">
                <a:solidFill>
                  <a:srgbClr val="4F81BD">
                    <a:lumMod val="50000"/>
                  </a:srgbClr>
                </a:solidFill>
              </a:rPr>
              <a:t>rent, bank notes, utilities, upkeep, etc...</a:t>
            </a:r>
            <a:r>
              <a:rPr lang="en-US" sz="2133" dirty="0">
                <a:solidFill>
                  <a:srgbClr val="4F81BD">
                    <a:lumMod val="50000"/>
                  </a:srgbClr>
                </a:solidFill>
              </a:rPr>
              <a:t>)</a:t>
            </a:r>
          </a:p>
          <a:p>
            <a:pPr marL="171459" indent="-171459" defTabSz="457223">
              <a:buFont typeface="Arial"/>
              <a:buChar char="•"/>
            </a:pPr>
            <a:endParaRPr lang="en-US" sz="200" dirty="0">
              <a:solidFill>
                <a:srgbClr val="4F81BD">
                  <a:lumMod val="50000"/>
                </a:srgbClr>
              </a:solidFill>
            </a:endParaRPr>
          </a:p>
          <a:p>
            <a:pPr defTabSz="457223"/>
            <a:r>
              <a:rPr lang="en-US" sz="2000" dirty="0">
                <a:solidFill>
                  <a:srgbClr val="4F81BD">
                    <a:lumMod val="50000"/>
                  </a:srgbClr>
                </a:solidFill>
              </a:rPr>
              <a:t>	</a:t>
            </a:r>
            <a:r>
              <a:rPr lang="en-US" b="1" dirty="0">
                <a:solidFill>
                  <a:srgbClr val="4F81BD">
                    <a:lumMod val="50000"/>
                  </a:srgbClr>
                </a:solidFill>
              </a:rPr>
              <a:t>- </a:t>
            </a:r>
            <a:r>
              <a:rPr lang="en-US" dirty="0">
                <a:solidFill>
                  <a:srgbClr val="4F81BD">
                    <a:lumMod val="50000"/>
                  </a:srgbClr>
                </a:solidFill>
              </a:rPr>
              <a:t>Charter schools in Georgia that go beyond the 15% threshold for facilities costs are 	 	   flagged by the GaDOE and maybe at risk for non-renewal</a:t>
            </a:r>
          </a:p>
          <a:p>
            <a:pPr defTabSz="457223"/>
            <a:endParaRPr lang="en-US" sz="1333" dirty="0">
              <a:solidFill>
                <a:srgbClr val="4F81BD">
                  <a:lumMod val="50000"/>
                </a:srgbClr>
              </a:solidFill>
            </a:endParaRPr>
          </a:p>
          <a:p>
            <a:pPr marL="342917" indent="-342917" defTabSz="457223">
              <a:buFont typeface="Arial"/>
              <a:buChar char="•"/>
            </a:pPr>
            <a:r>
              <a:rPr lang="en-US" sz="2133" dirty="0">
                <a:solidFill>
                  <a:srgbClr val="4F81BD">
                    <a:lumMod val="50000"/>
                  </a:srgbClr>
                </a:solidFill>
              </a:rPr>
              <a:t>Charter schools have little to no access to E-SPLOST funding</a:t>
            </a:r>
          </a:p>
          <a:p>
            <a:pPr marL="171459" indent="-171459" defTabSz="457223">
              <a:buFont typeface="Arial"/>
              <a:buChar char="•"/>
            </a:pPr>
            <a:endParaRPr lang="en-US" sz="200" dirty="0">
              <a:solidFill>
                <a:srgbClr val="4F81BD">
                  <a:lumMod val="50000"/>
                </a:srgbClr>
              </a:solidFill>
            </a:endParaRPr>
          </a:p>
          <a:p>
            <a:pPr defTabSz="457223"/>
            <a:r>
              <a:rPr lang="en-US" sz="2400" b="1" dirty="0">
                <a:solidFill>
                  <a:srgbClr val="4F81BD">
                    <a:lumMod val="50000"/>
                  </a:srgbClr>
                </a:solidFill>
              </a:rPr>
              <a:t>	</a:t>
            </a:r>
            <a:r>
              <a:rPr lang="en-US" b="1" dirty="0">
                <a:solidFill>
                  <a:srgbClr val="4F81BD">
                    <a:lumMod val="50000"/>
                  </a:srgbClr>
                </a:solidFill>
              </a:rPr>
              <a:t>- </a:t>
            </a:r>
            <a:r>
              <a:rPr lang="en-US" dirty="0">
                <a:solidFill>
                  <a:srgbClr val="4F81BD">
                    <a:lumMod val="50000"/>
                  </a:srgbClr>
                </a:solidFill>
              </a:rPr>
              <a:t>Charters are rarely included in district’s technology upgrades through E-SPLOST</a:t>
            </a:r>
          </a:p>
          <a:p>
            <a:pPr defTabSz="457223"/>
            <a:endParaRPr lang="en-US" sz="1333" dirty="0">
              <a:solidFill>
                <a:srgbClr val="4F81BD">
                  <a:lumMod val="50000"/>
                </a:srgbClr>
              </a:solidFill>
            </a:endParaRPr>
          </a:p>
          <a:p>
            <a:pPr marL="342917" indent="-342917" defTabSz="457223">
              <a:buFont typeface="Arial"/>
              <a:buChar char="•"/>
            </a:pPr>
            <a:r>
              <a:rPr lang="en-US" sz="2133" dirty="0">
                <a:solidFill>
                  <a:srgbClr val="4F81BD">
                    <a:lumMod val="50000"/>
                  </a:srgbClr>
                </a:solidFill>
              </a:rPr>
              <a:t>Locally approved charter schools no not receive any of the state’s </a:t>
            </a:r>
          </a:p>
          <a:p>
            <a:pPr defTabSz="457223"/>
            <a:r>
              <a:rPr lang="en-US" sz="2133" dirty="0">
                <a:solidFill>
                  <a:srgbClr val="4F81BD">
                    <a:lumMod val="50000"/>
                  </a:srgbClr>
                </a:solidFill>
              </a:rPr>
              <a:t>      Capital Outlay funds</a:t>
            </a:r>
          </a:p>
          <a:p>
            <a:pPr defTabSz="457223"/>
            <a:endParaRPr lang="en-US" sz="1333" dirty="0">
              <a:solidFill>
                <a:srgbClr val="4F81BD">
                  <a:lumMod val="50000"/>
                </a:srgbClr>
              </a:solidFill>
            </a:endParaRPr>
          </a:p>
          <a:p>
            <a:pPr marL="342917" indent="-342917" defTabSz="457223">
              <a:buFont typeface="Arial"/>
              <a:buChar char="•"/>
            </a:pPr>
            <a:r>
              <a:rPr lang="en-US" sz="2133" dirty="0">
                <a:solidFill>
                  <a:srgbClr val="4F81BD">
                    <a:lumMod val="50000"/>
                  </a:srgbClr>
                </a:solidFill>
              </a:rPr>
              <a:t>Statutory language for “unused district facility” failing to meet intent of the law</a:t>
            </a:r>
          </a:p>
          <a:p>
            <a:pPr defTabSz="457223"/>
            <a:endParaRPr lang="en-US" sz="1333" dirty="0">
              <a:solidFill>
                <a:srgbClr val="4F81BD">
                  <a:lumMod val="50000"/>
                </a:srgbClr>
              </a:solidFill>
            </a:endParaRPr>
          </a:p>
          <a:p>
            <a:pPr marL="342917" indent="-342917" defTabSz="457223">
              <a:buFont typeface="Arial"/>
              <a:buChar char="•"/>
            </a:pPr>
            <a:r>
              <a:rPr lang="en-US" sz="2133" dirty="0">
                <a:solidFill>
                  <a:srgbClr val="4F81BD">
                    <a:lumMod val="50000"/>
                  </a:srgbClr>
                </a:solidFill>
              </a:rPr>
              <a:t>A charter school’s property is not exempt from property taxation</a:t>
            </a:r>
          </a:p>
        </p:txBody>
      </p:sp>
      <p:sp>
        <p:nvSpPr>
          <p:cNvPr id="6" name="Title 1"/>
          <p:cNvSpPr txBox="1">
            <a:spLocks/>
          </p:cNvSpPr>
          <p:nvPr/>
        </p:nvSpPr>
        <p:spPr>
          <a:xfrm>
            <a:off x="1" y="1764118"/>
            <a:ext cx="9144000" cy="57268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FACILITY CHALLENGES FOR CHARTER SCHOOLS</a:t>
            </a:r>
          </a:p>
        </p:txBody>
      </p:sp>
    </p:spTree>
    <p:extLst>
      <p:ext uri="{BB962C8B-B14F-4D97-AF65-F5344CB8AC3E}">
        <p14:creationId xmlns:p14="http://schemas.microsoft.com/office/powerpoint/2010/main" val="412256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5" name="TextBox 4"/>
          <p:cNvSpPr txBox="1"/>
          <p:nvPr/>
        </p:nvSpPr>
        <p:spPr>
          <a:xfrm>
            <a:off x="189740" y="2236220"/>
            <a:ext cx="8771251" cy="4647426"/>
          </a:xfrm>
          <a:prstGeom prst="rect">
            <a:avLst/>
          </a:prstGeom>
          <a:noFill/>
        </p:spPr>
        <p:txBody>
          <a:bodyPr wrap="square" lIns="91440" tIns="45720" rIns="91440" bIns="45720" rtlCol="0">
            <a:spAutoFit/>
          </a:bodyPr>
          <a:lstStyle/>
          <a:p>
            <a:pPr defTabSz="457223"/>
            <a:endParaRPr lang="en-US" sz="1400" dirty="0">
              <a:solidFill>
                <a:prstClr val="black"/>
              </a:solidFill>
            </a:endParaRPr>
          </a:p>
          <a:p>
            <a:pPr marL="285764" indent="-285764" defTabSz="457223">
              <a:buFont typeface="Arial"/>
              <a:buChar char="•"/>
            </a:pPr>
            <a:r>
              <a:rPr lang="en-US" sz="2000" dirty="0">
                <a:solidFill>
                  <a:srgbClr val="254061"/>
                </a:solidFill>
              </a:rPr>
              <a:t>Require consideration of charter schools for inclusion in E-SPLOST funding</a:t>
            </a:r>
            <a:endParaRPr lang="en-US" sz="600" dirty="0">
              <a:solidFill>
                <a:srgbClr val="254061"/>
              </a:solidFill>
            </a:endParaRPr>
          </a:p>
          <a:p>
            <a:pPr defTabSz="457223"/>
            <a:endParaRPr lang="en-US" sz="1400" dirty="0">
              <a:solidFill>
                <a:srgbClr val="254061"/>
              </a:solidFill>
            </a:endParaRPr>
          </a:p>
          <a:p>
            <a:pPr marL="285764" indent="-285764" defTabSz="457223">
              <a:buFont typeface="Arial"/>
              <a:buChar char="•"/>
            </a:pPr>
            <a:r>
              <a:rPr lang="en-US" sz="2000" dirty="0">
                <a:solidFill>
                  <a:srgbClr val="254061"/>
                </a:solidFill>
              </a:rPr>
              <a:t>Provide locally approved charter schools with a per-pupil carve out of the state’s Capital Outlay funds as the state does for state approved charter schools</a:t>
            </a:r>
          </a:p>
          <a:p>
            <a:pPr defTabSz="457223"/>
            <a:endParaRPr lang="en-US" sz="1400" dirty="0">
              <a:solidFill>
                <a:srgbClr val="254061"/>
              </a:solidFill>
            </a:endParaRPr>
          </a:p>
          <a:p>
            <a:pPr marL="285764" indent="-285764" defTabSz="457223">
              <a:buFont typeface="Arial"/>
              <a:buChar char="•"/>
            </a:pPr>
            <a:r>
              <a:rPr lang="en-US" sz="2000" dirty="0">
                <a:solidFill>
                  <a:srgbClr val="254061"/>
                </a:solidFill>
              </a:rPr>
              <a:t>Better define “unused district facility” to meet the intent of the law</a:t>
            </a:r>
          </a:p>
          <a:p>
            <a:pPr defTabSz="457223"/>
            <a:r>
              <a:rPr lang="en-US" sz="2000" dirty="0">
                <a:solidFill>
                  <a:srgbClr val="254061"/>
                </a:solidFill>
              </a:rPr>
              <a:t>	- mandate co-location for underutilized public school facilities</a:t>
            </a:r>
          </a:p>
          <a:p>
            <a:pPr defTabSz="457223"/>
            <a:endParaRPr lang="en-US" sz="1400" dirty="0">
              <a:solidFill>
                <a:srgbClr val="254061"/>
              </a:solidFill>
            </a:endParaRPr>
          </a:p>
          <a:p>
            <a:pPr marL="285764" indent="-285764" defTabSz="457223">
              <a:buFont typeface="Arial"/>
              <a:buChar char="•"/>
            </a:pPr>
            <a:r>
              <a:rPr lang="en-US" sz="2000" dirty="0">
                <a:solidFill>
                  <a:srgbClr val="254061"/>
                </a:solidFill>
              </a:rPr>
              <a:t>Fund Representative Ed Setzler’s House Bill 831 (passed in 2007) allowing for a grant program for qualified charter school contributions </a:t>
            </a:r>
          </a:p>
          <a:p>
            <a:pPr marL="285764" indent="-285764" defTabSz="457223">
              <a:buFont typeface="Arial"/>
              <a:buChar char="•"/>
            </a:pPr>
            <a:endParaRPr lang="en-US" sz="2000" dirty="0">
              <a:solidFill>
                <a:srgbClr val="254061"/>
              </a:solidFill>
            </a:endParaRPr>
          </a:p>
          <a:p>
            <a:pPr marL="285764" indent="-285764" defTabSz="457223">
              <a:buFont typeface="Arial"/>
              <a:buChar char="•"/>
            </a:pPr>
            <a:r>
              <a:rPr lang="en-US" sz="2000" dirty="0">
                <a:solidFill>
                  <a:srgbClr val="254061"/>
                </a:solidFill>
              </a:rPr>
              <a:t>Exempt charter schools from property tax</a:t>
            </a:r>
          </a:p>
          <a:p>
            <a:pPr marL="285764" indent="-285764" defTabSz="457223">
              <a:buFont typeface="Arial"/>
              <a:buChar char="•"/>
            </a:pPr>
            <a:endParaRPr lang="en-US" sz="2000" dirty="0">
              <a:solidFill>
                <a:srgbClr val="254061"/>
              </a:solidFill>
            </a:endParaRPr>
          </a:p>
          <a:p>
            <a:pPr marL="285764" indent="-285764" defTabSz="457223">
              <a:buFont typeface="Arial"/>
              <a:buChar char="•"/>
            </a:pPr>
            <a:r>
              <a:rPr lang="en-US" sz="2000" dirty="0">
                <a:solidFill>
                  <a:srgbClr val="254061"/>
                </a:solidFill>
              </a:rPr>
              <a:t>Create a state authority with the power to issue debt for charter schools modeling the “Private Colleges and Universities Act”</a:t>
            </a:r>
            <a:endParaRPr lang="en-US" dirty="0">
              <a:solidFill>
                <a:srgbClr val="254061"/>
              </a:solidFill>
            </a:endParaRPr>
          </a:p>
        </p:txBody>
      </p:sp>
      <p:sp>
        <p:nvSpPr>
          <p:cNvPr id="6" name="Title 1"/>
          <p:cNvSpPr txBox="1">
            <a:spLocks/>
          </p:cNvSpPr>
          <p:nvPr/>
        </p:nvSpPr>
        <p:spPr>
          <a:xfrm>
            <a:off x="0" y="1764117"/>
            <a:ext cx="9144000" cy="72508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FACILITY CHALLENGES FOR CHARTER SCHOOLS </a:t>
            </a:r>
          </a:p>
          <a:p>
            <a:r>
              <a:rPr lang="en-US" sz="2800" b="1" i="1" dirty="0">
                <a:solidFill>
                  <a:prstClr val="black"/>
                </a:solidFill>
              </a:rPr>
              <a:t>- RECOMMENDATIONS - </a:t>
            </a:r>
          </a:p>
        </p:txBody>
      </p:sp>
    </p:spTree>
    <p:extLst>
      <p:ext uri="{BB962C8B-B14F-4D97-AF65-F5344CB8AC3E}">
        <p14:creationId xmlns:p14="http://schemas.microsoft.com/office/powerpoint/2010/main" val="27433965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764116"/>
          </a:xfrm>
        </p:spPr>
        <p:style>
          <a:lnRef idx="1">
            <a:schemeClr val="accent5"/>
          </a:lnRef>
          <a:fillRef idx="3">
            <a:schemeClr val="accent5"/>
          </a:fillRef>
          <a:effectRef idx="2">
            <a:schemeClr val="accent5"/>
          </a:effectRef>
          <a:fontRef idx="minor">
            <a:schemeClr val="lt1"/>
          </a:fontRef>
        </p:style>
        <p:txBody>
          <a:bodyPr>
            <a:normAutofit/>
          </a:bodyPr>
          <a:lstStyle/>
          <a:p>
            <a:pPr algn="l"/>
            <a:endParaRPr lang="en-US" sz="2800" dirty="0"/>
          </a:p>
        </p:txBody>
      </p:sp>
      <p:sp>
        <p:nvSpPr>
          <p:cNvPr id="3" name="Subtitle 2"/>
          <p:cNvSpPr>
            <a:spLocks noGrp="1"/>
          </p:cNvSpPr>
          <p:nvPr>
            <p:ph type="subTitle" idx="1"/>
          </p:nvPr>
        </p:nvSpPr>
        <p:spPr>
          <a:xfrm>
            <a:off x="0" y="29474"/>
            <a:ext cx="9144000" cy="1734643"/>
          </a:xfrm>
        </p:spPr>
        <p:txBody>
          <a:bodyPr>
            <a:normAutofit/>
          </a:bodyPr>
          <a:lstStyle/>
          <a:p>
            <a:r>
              <a:rPr lang="en-US" sz="3000" b="1" dirty="0">
                <a:solidFill>
                  <a:schemeClr val="bg2">
                    <a:lumMod val="25000"/>
                  </a:schemeClr>
                </a:solidFill>
              </a:rPr>
              <a:t>School Choice Subcommittee </a:t>
            </a:r>
          </a:p>
          <a:p>
            <a:r>
              <a:rPr lang="en-US" sz="3000" b="1" dirty="0">
                <a:solidFill>
                  <a:schemeClr val="bg2">
                    <a:lumMod val="25000"/>
                  </a:schemeClr>
                </a:solidFill>
              </a:rPr>
              <a:t>of the Education Reform Commission</a:t>
            </a:r>
          </a:p>
        </p:txBody>
      </p:sp>
      <p:sp>
        <p:nvSpPr>
          <p:cNvPr id="5" name="TextBox 4"/>
          <p:cNvSpPr txBox="1"/>
          <p:nvPr/>
        </p:nvSpPr>
        <p:spPr>
          <a:xfrm>
            <a:off x="189740" y="2236220"/>
            <a:ext cx="8771251" cy="1661993"/>
          </a:xfrm>
          <a:prstGeom prst="rect">
            <a:avLst/>
          </a:prstGeom>
          <a:noFill/>
        </p:spPr>
        <p:txBody>
          <a:bodyPr wrap="square" lIns="91440" tIns="45720" rIns="91440" bIns="45720" rtlCol="0">
            <a:spAutoFit/>
          </a:bodyPr>
          <a:lstStyle/>
          <a:p>
            <a:pPr defTabSz="457223"/>
            <a:endParaRPr lang="en-US" sz="1400" dirty="0">
              <a:solidFill>
                <a:prstClr val="black"/>
              </a:solidFill>
            </a:endParaRPr>
          </a:p>
          <a:p>
            <a:pPr marL="285764" indent="-285764" defTabSz="457223">
              <a:buFont typeface="Arial"/>
              <a:buChar char="•"/>
            </a:pPr>
            <a:endParaRPr lang="en-US" sz="2000" dirty="0">
              <a:solidFill>
                <a:srgbClr val="254061"/>
              </a:solidFill>
            </a:endParaRPr>
          </a:p>
          <a:p>
            <a:pPr marL="285764" indent="-285764" defTabSz="457223">
              <a:buFont typeface="Arial"/>
              <a:buChar char="•"/>
            </a:pPr>
            <a:r>
              <a:rPr lang="en-US" sz="2000" dirty="0">
                <a:solidFill>
                  <a:srgbClr val="254061"/>
                </a:solidFill>
              </a:rPr>
              <a:t>May 29 meeting regarding ESAs and SSOs – CLOB 406 at 10 am</a:t>
            </a:r>
            <a:endParaRPr lang="en-US" sz="600" dirty="0">
              <a:solidFill>
                <a:srgbClr val="254061"/>
              </a:solidFill>
            </a:endParaRPr>
          </a:p>
          <a:p>
            <a:pPr defTabSz="457223"/>
            <a:endParaRPr lang="en-US" sz="1400" dirty="0">
              <a:solidFill>
                <a:srgbClr val="254061"/>
              </a:solidFill>
            </a:endParaRPr>
          </a:p>
          <a:p>
            <a:pPr marL="285764" indent="-285764" defTabSz="457223">
              <a:buFont typeface="Arial"/>
              <a:buChar char="•"/>
            </a:pPr>
            <a:r>
              <a:rPr lang="en-US" sz="2000" dirty="0">
                <a:solidFill>
                  <a:srgbClr val="254061"/>
                </a:solidFill>
              </a:rPr>
              <a:t>June 9 meeting regarding additional choice issues </a:t>
            </a:r>
          </a:p>
          <a:p>
            <a:pPr defTabSz="457223"/>
            <a:endParaRPr lang="en-US" sz="1400" dirty="0">
              <a:solidFill>
                <a:srgbClr val="254061"/>
              </a:solidFill>
            </a:endParaRPr>
          </a:p>
        </p:txBody>
      </p:sp>
      <p:sp>
        <p:nvSpPr>
          <p:cNvPr id="6" name="Title 1"/>
          <p:cNvSpPr txBox="1">
            <a:spLocks/>
          </p:cNvSpPr>
          <p:nvPr/>
        </p:nvSpPr>
        <p:spPr>
          <a:xfrm>
            <a:off x="0" y="1764117"/>
            <a:ext cx="9144000" cy="72508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NEXT STEPS</a:t>
            </a:r>
            <a:endParaRPr lang="en-US" sz="2800" b="1" i="1" dirty="0">
              <a:solidFill>
                <a:prstClr val="black"/>
              </a:solidFill>
            </a:endParaRPr>
          </a:p>
        </p:txBody>
      </p:sp>
    </p:spTree>
    <p:extLst>
      <p:ext uri="{BB962C8B-B14F-4D97-AF65-F5344CB8AC3E}">
        <p14:creationId xmlns:p14="http://schemas.microsoft.com/office/powerpoint/2010/main" val="2028891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Recruitment, Retention and Compensation </a:t>
            </a:r>
            <a:endParaRPr lang="en-US" dirty="0"/>
          </a:p>
        </p:txBody>
      </p:sp>
      <p:sp>
        <p:nvSpPr>
          <p:cNvPr id="3" name="Subtitle 2"/>
          <p:cNvSpPr>
            <a:spLocks noGrp="1"/>
          </p:cNvSpPr>
          <p:nvPr>
            <p:ph type="subTitle" idx="1"/>
          </p:nvPr>
        </p:nvSpPr>
        <p:spPr/>
        <p:txBody>
          <a:bodyPr/>
          <a:lstStyle/>
          <a:p>
            <a:r>
              <a:rPr lang="en-US" dirty="0" smtClean="0"/>
              <a:t>Update from the Subcommittee</a:t>
            </a:r>
          </a:p>
          <a:p>
            <a:r>
              <a:rPr lang="en-US" dirty="0" smtClean="0"/>
              <a:t>May 20, 2015</a:t>
            </a:r>
            <a:endParaRPr lang="en-US" dirty="0"/>
          </a:p>
        </p:txBody>
      </p:sp>
    </p:spTree>
    <p:extLst>
      <p:ext uri="{BB962C8B-B14F-4D97-AF65-F5344CB8AC3E}">
        <p14:creationId xmlns:p14="http://schemas.microsoft.com/office/powerpoint/2010/main" val="2330981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have been…</a:t>
            </a:r>
            <a:endParaRPr lang="en-US" dirty="0"/>
          </a:p>
        </p:txBody>
      </p:sp>
      <p:sp>
        <p:nvSpPr>
          <p:cNvPr id="3" name="Content Placeholder 2"/>
          <p:cNvSpPr>
            <a:spLocks noGrp="1"/>
          </p:cNvSpPr>
          <p:nvPr>
            <p:ph idx="1"/>
          </p:nvPr>
        </p:nvSpPr>
        <p:spPr/>
        <p:txBody>
          <a:bodyPr/>
          <a:lstStyle/>
          <a:p>
            <a:r>
              <a:rPr lang="en-US" dirty="0" smtClean="0"/>
              <a:t>Met with over 130 teachers across the state in 4 sessions to gain feedback…</a:t>
            </a:r>
          </a:p>
          <a:p>
            <a:r>
              <a:rPr lang="en-US" dirty="0" smtClean="0"/>
              <a:t>Met with Deans of Colleges of Education for input and concerns</a:t>
            </a:r>
          </a:p>
          <a:p>
            <a:r>
              <a:rPr lang="en-US" dirty="0" smtClean="0"/>
              <a:t>Presentations from Fulton County Schools and Marietta City Schools about Strategic Compensation Models</a:t>
            </a:r>
            <a:endParaRPr lang="en-US" dirty="0"/>
          </a:p>
        </p:txBody>
      </p:sp>
    </p:spTree>
    <p:extLst>
      <p:ext uri="{BB962C8B-B14F-4D97-AF65-F5344CB8AC3E}">
        <p14:creationId xmlns:p14="http://schemas.microsoft.com/office/powerpoint/2010/main" val="1213912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are pondering…</a:t>
            </a:r>
            <a:endParaRPr lang="en-US" dirty="0"/>
          </a:p>
        </p:txBody>
      </p:sp>
      <p:sp>
        <p:nvSpPr>
          <p:cNvPr id="3" name="Content Placeholder 2"/>
          <p:cNvSpPr>
            <a:spLocks noGrp="1"/>
          </p:cNvSpPr>
          <p:nvPr>
            <p:ph idx="1"/>
          </p:nvPr>
        </p:nvSpPr>
        <p:spPr/>
        <p:txBody>
          <a:bodyPr>
            <a:normAutofit/>
          </a:bodyPr>
          <a:lstStyle/>
          <a:p>
            <a:r>
              <a:rPr lang="en-US" sz="2400" dirty="0" smtClean="0"/>
              <a:t>How do we blend new strategic compensation models with veteran teachers with advanced degrees?</a:t>
            </a:r>
          </a:p>
          <a:p>
            <a:r>
              <a:rPr lang="en-US" sz="2400" dirty="0" smtClean="0"/>
              <a:t>How do we balance equality between Milestones and SLOs in new strategic compensation models?</a:t>
            </a:r>
          </a:p>
          <a:p>
            <a:r>
              <a:rPr lang="en-US" sz="2400" dirty="0" smtClean="0"/>
              <a:t>How can we offer/fund career “ladders/pathways” that allow teachers to grow professionally without leaving the classroom?</a:t>
            </a:r>
          </a:p>
          <a:p>
            <a:r>
              <a:rPr lang="en-US" sz="2400" dirty="0" smtClean="0"/>
              <a:t>How can we work with </a:t>
            </a:r>
            <a:r>
              <a:rPr lang="en-US" sz="2400" dirty="0" err="1" smtClean="0"/>
              <a:t>GaDOE</a:t>
            </a:r>
            <a:r>
              <a:rPr lang="en-US" sz="2400" dirty="0" smtClean="0"/>
              <a:t> and Legislature to place a “moratorium” on changes to CIA (Curriculum, Instruction and Assessment) in order for teachers and districts to adjust </a:t>
            </a:r>
            <a:r>
              <a:rPr lang="en-US" sz="2400" smtClean="0"/>
              <a:t>and excel? </a:t>
            </a:r>
            <a:endParaRPr lang="en-US" sz="2400" dirty="0"/>
          </a:p>
        </p:txBody>
      </p:sp>
    </p:spTree>
    <p:extLst>
      <p:ext uri="{BB962C8B-B14F-4D97-AF65-F5344CB8AC3E}">
        <p14:creationId xmlns:p14="http://schemas.microsoft.com/office/powerpoint/2010/main" val="3864763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going….</a:t>
            </a:r>
            <a:endParaRPr lang="en-US" dirty="0"/>
          </a:p>
        </p:txBody>
      </p:sp>
      <p:sp>
        <p:nvSpPr>
          <p:cNvPr id="3" name="Content Placeholder 2"/>
          <p:cNvSpPr>
            <a:spLocks noGrp="1"/>
          </p:cNvSpPr>
          <p:nvPr>
            <p:ph idx="1"/>
          </p:nvPr>
        </p:nvSpPr>
        <p:spPr/>
        <p:txBody>
          <a:bodyPr/>
          <a:lstStyle/>
          <a:p>
            <a:r>
              <a:rPr lang="en-US" dirty="0" smtClean="0"/>
              <a:t>In June we will be meeting with:</a:t>
            </a:r>
          </a:p>
          <a:p>
            <a:pPr lvl="1"/>
            <a:r>
              <a:rPr lang="en-US" dirty="0" smtClean="0"/>
              <a:t>Representatives from TNTP (The New Teacher Project)</a:t>
            </a:r>
          </a:p>
          <a:p>
            <a:pPr lvl="1"/>
            <a:r>
              <a:rPr lang="en-US" dirty="0" smtClean="0"/>
              <a:t>Representatives from NCTQ (National Center for Teacher Quality)</a:t>
            </a:r>
          </a:p>
          <a:p>
            <a:pPr lvl="1"/>
            <a:r>
              <a:rPr lang="en-US" dirty="0" smtClean="0"/>
              <a:t>Representatives from </a:t>
            </a:r>
            <a:r>
              <a:rPr lang="en-US" dirty="0" err="1" smtClean="0"/>
              <a:t>GaPSC</a:t>
            </a:r>
            <a:r>
              <a:rPr lang="en-US" dirty="0" smtClean="0"/>
              <a:t> Certification to talk about Tiered Certification and Professional Learning </a:t>
            </a:r>
          </a:p>
          <a:p>
            <a:pPr lvl="1"/>
            <a:r>
              <a:rPr lang="en-US" dirty="0" smtClean="0"/>
              <a:t>Follow-up meeting with Teacher Advisory Council</a:t>
            </a:r>
            <a:endParaRPr lang="en-US" dirty="0"/>
          </a:p>
        </p:txBody>
      </p:sp>
    </p:spTree>
    <p:extLst>
      <p:ext uri="{BB962C8B-B14F-4D97-AF65-F5344CB8AC3E}">
        <p14:creationId xmlns:p14="http://schemas.microsoft.com/office/powerpoint/2010/main" val="3917845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goals of our last meeting were to . . .</a:t>
            </a:r>
            <a:endParaRPr lang="en-US" dirty="0"/>
          </a:p>
        </p:txBody>
      </p:sp>
      <p:sp>
        <p:nvSpPr>
          <p:cNvPr id="3" name="Content Placeholder 2"/>
          <p:cNvSpPr>
            <a:spLocks noGrp="1"/>
          </p:cNvSpPr>
          <p:nvPr>
            <p:ph idx="1"/>
          </p:nvPr>
        </p:nvSpPr>
        <p:spPr>
          <a:xfrm>
            <a:off x="1113233" y="1752600"/>
            <a:ext cx="7514035" cy="3095884"/>
          </a:xfrm>
        </p:spPr>
        <p:txBody>
          <a:bodyPr>
            <a:normAutofit/>
          </a:bodyPr>
          <a:lstStyle/>
          <a:p>
            <a:r>
              <a:rPr lang="en-US" dirty="0" smtClean="0"/>
              <a:t>Present a framework for a student-based model</a:t>
            </a:r>
          </a:p>
          <a:p>
            <a:r>
              <a:rPr lang="en-US" dirty="0" smtClean="0"/>
              <a:t>Have robust discussion on what should be included in the specifics of that framework</a:t>
            </a:r>
          </a:p>
          <a:p>
            <a:r>
              <a:rPr lang="en-US" dirty="0" smtClean="0"/>
              <a:t>Reach consensus on the structure of the framework</a:t>
            </a:r>
            <a:endParaRPr lang="en-US" dirty="0"/>
          </a:p>
        </p:txBody>
      </p:sp>
    </p:spTree>
    <p:extLst>
      <p:ext uri="{BB962C8B-B14F-4D97-AF65-F5344CB8AC3E}">
        <p14:creationId xmlns:p14="http://schemas.microsoft.com/office/powerpoint/2010/main" val="100368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Consensus reached . . . </a:t>
            </a:r>
            <a:endParaRPr lang="en-US" dirty="0"/>
          </a:p>
        </p:txBody>
      </p:sp>
      <p:sp>
        <p:nvSpPr>
          <p:cNvPr id="3" name="Content Placeholder 2"/>
          <p:cNvSpPr>
            <a:spLocks noGrp="1"/>
          </p:cNvSpPr>
          <p:nvPr>
            <p:ph idx="1"/>
          </p:nvPr>
        </p:nvSpPr>
        <p:spPr>
          <a:xfrm>
            <a:off x="1113233" y="1905000"/>
            <a:ext cx="7514035" cy="3295651"/>
          </a:xfrm>
        </p:spPr>
        <p:txBody>
          <a:bodyPr/>
          <a:lstStyle/>
          <a:p>
            <a:r>
              <a:rPr lang="en-US" dirty="0" smtClean="0"/>
              <a:t>A framework for new funding formula would include three components:</a:t>
            </a:r>
          </a:p>
          <a:p>
            <a:pPr marL="109728" indent="0">
              <a:buNone/>
            </a:pPr>
            <a:endParaRPr lang="en-US" dirty="0" smtClean="0"/>
          </a:p>
          <a:p>
            <a:pPr lvl="1"/>
            <a:r>
              <a:rPr lang="en-US" dirty="0" smtClean="0"/>
              <a:t>Base Funding</a:t>
            </a:r>
          </a:p>
          <a:p>
            <a:pPr lvl="1"/>
            <a:r>
              <a:rPr lang="en-US" dirty="0" smtClean="0"/>
              <a:t>Weights for student characteristics and State initiatives</a:t>
            </a:r>
          </a:p>
          <a:p>
            <a:pPr lvl="1"/>
            <a:r>
              <a:rPr lang="en-US" dirty="0" smtClean="0"/>
              <a:t>Categorical Grants</a:t>
            </a:r>
            <a:endParaRPr lang="en-US" dirty="0"/>
          </a:p>
        </p:txBody>
      </p:sp>
    </p:spTree>
    <p:extLst>
      <p:ext uri="{BB962C8B-B14F-4D97-AF65-F5344CB8AC3E}">
        <p14:creationId xmlns:p14="http://schemas.microsoft.com/office/powerpoint/2010/main" val="154358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Funding would include . . .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6038647"/>
              </p:ext>
            </p:extLst>
          </p:nvPr>
        </p:nvGraphicFramePr>
        <p:xfrm>
          <a:off x="1113235" y="1676402"/>
          <a:ext cx="7514034" cy="3935333"/>
        </p:xfrm>
        <a:graphic>
          <a:graphicData uri="http://schemas.openxmlformats.org/drawingml/2006/table">
            <a:tbl>
              <a:tblPr firstRow="1" bandRow="1">
                <a:tableStyleId>{5C22544A-7EE6-4342-B048-85BDC9FD1C3A}</a:tableStyleId>
              </a:tblPr>
              <a:tblGrid>
                <a:gridCol w="2504678"/>
                <a:gridCol w="2504678"/>
                <a:gridCol w="2504678"/>
              </a:tblGrid>
              <a:tr h="453059">
                <a:tc>
                  <a:txBody>
                    <a:bodyPr/>
                    <a:lstStyle/>
                    <a:p>
                      <a:r>
                        <a:rPr lang="en-US" sz="1400" b="1" dirty="0" smtClean="0"/>
                        <a:t>Kindergarten</a:t>
                      </a:r>
                      <a:endParaRPr lang="en-US" sz="1400" b="1" dirty="0"/>
                    </a:p>
                  </a:txBody>
                  <a:tcPr marL="68580" marR="68580" marT="34290" marB="34290"/>
                </a:tc>
                <a:tc>
                  <a:txBody>
                    <a:bodyPr/>
                    <a:lstStyle/>
                    <a:p>
                      <a:r>
                        <a:rPr lang="en-US" sz="1400" b="1" dirty="0" smtClean="0"/>
                        <a:t>Grades 1-3</a:t>
                      </a:r>
                      <a:endParaRPr lang="en-US" sz="1400" b="1" dirty="0"/>
                    </a:p>
                  </a:txBody>
                  <a:tcPr marL="68580" marR="68580" marT="34290" marB="34290"/>
                </a:tc>
                <a:tc>
                  <a:txBody>
                    <a:bodyPr/>
                    <a:lstStyle/>
                    <a:p>
                      <a:r>
                        <a:rPr lang="en-US" sz="1400" b="1" dirty="0" smtClean="0"/>
                        <a:t>Grades 4-8</a:t>
                      </a:r>
                      <a:endParaRPr lang="en-US" sz="1400" b="1" dirty="0"/>
                    </a:p>
                  </a:txBody>
                  <a:tcPr marL="68580" marR="68580" marT="34290" marB="34290"/>
                </a:tc>
              </a:tr>
              <a:tr h="707699">
                <a:tc>
                  <a:txBody>
                    <a:bodyPr/>
                    <a:lstStyle/>
                    <a:p>
                      <a:r>
                        <a:rPr lang="en-US" sz="1400" b="1" dirty="0" smtClean="0"/>
                        <a:t>High School General</a:t>
                      </a:r>
                      <a:r>
                        <a:rPr lang="en-US" sz="1400" b="1" baseline="0" dirty="0" smtClean="0"/>
                        <a:t> Education</a:t>
                      </a:r>
                      <a:endParaRPr lang="en-US" sz="1400" b="1" dirty="0"/>
                    </a:p>
                  </a:txBody>
                  <a:tcPr marL="68580" marR="68580" marT="34290" marB="34290"/>
                </a:tc>
                <a:tc>
                  <a:txBody>
                    <a:bodyPr/>
                    <a:lstStyle/>
                    <a:p>
                      <a:r>
                        <a:rPr lang="en-US" sz="1400" b="1" dirty="0" smtClean="0"/>
                        <a:t>EIP K-5</a:t>
                      </a:r>
                      <a:endParaRPr lang="en-US" sz="1400" b="1" dirty="0"/>
                    </a:p>
                  </a:txBody>
                  <a:tcPr marL="68580" marR="68580" marT="34290" marB="34290"/>
                </a:tc>
                <a:tc>
                  <a:txBody>
                    <a:bodyPr/>
                    <a:lstStyle/>
                    <a:p>
                      <a:r>
                        <a:rPr lang="en-US" sz="1400" b="1" dirty="0" smtClean="0"/>
                        <a:t>Remedial 6-12</a:t>
                      </a:r>
                      <a:endParaRPr lang="en-US" sz="1400" b="1" dirty="0"/>
                    </a:p>
                  </a:txBody>
                  <a:tcPr marL="68580" marR="68580" marT="34290" marB="34290"/>
                </a:tc>
              </a:tr>
              <a:tr h="453059">
                <a:tc>
                  <a:txBody>
                    <a:bodyPr/>
                    <a:lstStyle/>
                    <a:p>
                      <a:r>
                        <a:rPr lang="en-US" sz="1400" b="1" dirty="0" smtClean="0"/>
                        <a:t>Nursing Services</a:t>
                      </a:r>
                      <a:endParaRPr lang="en-US" sz="1400" b="1" dirty="0"/>
                    </a:p>
                  </a:txBody>
                  <a:tcPr marL="68580" marR="68580" marT="34290" marB="34290"/>
                </a:tc>
                <a:tc>
                  <a:txBody>
                    <a:bodyPr/>
                    <a:lstStyle/>
                    <a:p>
                      <a:r>
                        <a:rPr lang="en-US" sz="1400" b="1" dirty="0" smtClean="0"/>
                        <a:t>Alternative Education</a:t>
                      </a:r>
                      <a:endParaRPr lang="en-US" sz="1400" b="1" dirty="0"/>
                    </a:p>
                  </a:txBody>
                  <a:tcPr marL="68580" marR="68580" marT="34290" marB="34290"/>
                </a:tc>
                <a:tc>
                  <a:txBody>
                    <a:bodyPr/>
                    <a:lstStyle/>
                    <a:p>
                      <a:r>
                        <a:rPr lang="en-US" sz="1400" b="1" dirty="0" smtClean="0"/>
                        <a:t>Central Administration</a:t>
                      </a:r>
                      <a:endParaRPr lang="en-US" sz="1400" b="1" dirty="0"/>
                    </a:p>
                  </a:txBody>
                  <a:tcPr marL="68580" marR="68580" marT="34290" marB="34290"/>
                </a:tc>
              </a:tr>
              <a:tr h="453059">
                <a:tc>
                  <a:txBody>
                    <a:bodyPr/>
                    <a:lstStyle/>
                    <a:p>
                      <a:r>
                        <a:rPr lang="en-US" sz="1400" b="1" dirty="0" smtClean="0"/>
                        <a:t>School Administration</a:t>
                      </a:r>
                      <a:endParaRPr lang="en-US" sz="1400" b="1" dirty="0"/>
                    </a:p>
                  </a:txBody>
                  <a:tcPr marL="68580" marR="68580" marT="34290" marB="34290"/>
                </a:tc>
                <a:tc>
                  <a:txBody>
                    <a:bodyPr/>
                    <a:lstStyle/>
                    <a:p>
                      <a:r>
                        <a:rPr lang="en-US" sz="1400" b="1" dirty="0" smtClean="0"/>
                        <a:t>Facility M &amp; O</a:t>
                      </a:r>
                      <a:endParaRPr lang="en-US" sz="1400" b="1" dirty="0"/>
                    </a:p>
                  </a:txBody>
                  <a:tcPr marL="68580" marR="68580" marT="34290" marB="34290"/>
                </a:tc>
                <a:tc>
                  <a:txBody>
                    <a:bodyPr/>
                    <a:lstStyle/>
                    <a:p>
                      <a:r>
                        <a:rPr lang="en-US" sz="1400" b="1" dirty="0" smtClean="0"/>
                        <a:t>Media Center Program</a:t>
                      </a:r>
                      <a:endParaRPr lang="en-US" sz="1400" b="1" dirty="0"/>
                    </a:p>
                  </a:txBody>
                  <a:tcPr marL="68580" marR="68580" marT="34290" marB="34290"/>
                </a:tc>
              </a:tr>
              <a:tr h="707699">
                <a:tc>
                  <a:txBody>
                    <a:bodyPr/>
                    <a:lstStyle/>
                    <a:p>
                      <a:r>
                        <a:rPr lang="en-US" sz="1400" b="1" dirty="0" smtClean="0"/>
                        <a:t>20 Days Additional</a:t>
                      </a:r>
                      <a:r>
                        <a:rPr lang="en-US" sz="1400" b="1" baseline="0" dirty="0" smtClean="0"/>
                        <a:t> Instruction</a:t>
                      </a:r>
                      <a:endParaRPr lang="en-US" sz="1400" b="1" dirty="0"/>
                    </a:p>
                  </a:txBody>
                  <a:tcPr marL="68580" marR="68580" marT="34290" marB="34290"/>
                </a:tc>
                <a:tc>
                  <a:txBody>
                    <a:bodyPr/>
                    <a:lstStyle/>
                    <a:p>
                      <a:r>
                        <a:rPr lang="en-US" sz="1400" b="1" dirty="0" smtClean="0"/>
                        <a:t>Staff &amp; Prof. Development</a:t>
                      </a:r>
                      <a:endParaRPr lang="en-US" sz="1400" b="1" dirty="0"/>
                    </a:p>
                  </a:txBody>
                  <a:tcPr marL="68580" marR="68580" marT="34290" marB="34290"/>
                </a:tc>
                <a:tc>
                  <a:txBody>
                    <a:bodyPr/>
                    <a:lstStyle/>
                    <a:p>
                      <a:r>
                        <a:rPr lang="en-US" sz="1400" b="1" dirty="0" smtClean="0"/>
                        <a:t>Principal, Staff  &amp; Prof.</a:t>
                      </a:r>
                      <a:r>
                        <a:rPr lang="en-US" sz="1400" b="1" baseline="0" dirty="0" smtClean="0"/>
                        <a:t> Dev.</a:t>
                      </a:r>
                      <a:endParaRPr lang="en-US" sz="1400" b="1" dirty="0"/>
                    </a:p>
                  </a:txBody>
                  <a:tcPr marL="68580" marR="68580" marT="34290" marB="34290"/>
                </a:tc>
              </a:tr>
              <a:tr h="707699">
                <a:tc>
                  <a:txBody>
                    <a:bodyPr/>
                    <a:lstStyle/>
                    <a:p>
                      <a:r>
                        <a:rPr lang="en-US" sz="1400" b="1" dirty="0" smtClean="0"/>
                        <a:t>Teacher Training and Experience</a:t>
                      </a:r>
                      <a:endParaRPr lang="en-US" sz="1400" b="1" dirty="0"/>
                    </a:p>
                  </a:txBody>
                  <a:tcPr marL="68580" marR="68580" marT="34290" marB="34290"/>
                </a:tc>
                <a:tc>
                  <a:txBody>
                    <a:bodyPr/>
                    <a:lstStyle/>
                    <a:p>
                      <a:r>
                        <a:rPr lang="en-US" sz="1400" b="1" dirty="0" smtClean="0"/>
                        <a:t>State Health Benefits</a:t>
                      </a:r>
                      <a:endParaRPr lang="en-US" sz="1400" b="1" dirty="0"/>
                    </a:p>
                  </a:txBody>
                  <a:tcPr marL="68580" marR="68580" marT="34290" marB="34290"/>
                </a:tc>
                <a:tc>
                  <a:txBody>
                    <a:bodyPr/>
                    <a:lstStyle/>
                    <a:p>
                      <a:r>
                        <a:rPr lang="en-US" sz="1400" b="1" dirty="0" smtClean="0"/>
                        <a:t>Teacher Retirement Contribution</a:t>
                      </a:r>
                      <a:endParaRPr lang="en-US" sz="1400" b="1" dirty="0"/>
                    </a:p>
                  </a:txBody>
                  <a:tcPr marL="68580" marR="68580" marT="34290" marB="34290"/>
                </a:tc>
              </a:tr>
              <a:tr h="453059">
                <a:tc>
                  <a:txBody>
                    <a:bodyPr/>
                    <a:lstStyle/>
                    <a:p>
                      <a:r>
                        <a:rPr lang="en-US" sz="1400" b="1" dirty="0" smtClean="0"/>
                        <a:t>CTAE</a:t>
                      </a:r>
                      <a:endParaRPr lang="en-US" sz="1400" b="1" dirty="0"/>
                    </a:p>
                  </a:txBody>
                  <a:tcPr marL="68580" marR="68580" marT="34290" marB="34290"/>
                </a:tc>
                <a:tc>
                  <a:txBody>
                    <a:bodyPr/>
                    <a:lstStyle/>
                    <a:p>
                      <a:endParaRPr lang="en-US" sz="1400" b="1" dirty="0"/>
                    </a:p>
                  </a:txBody>
                  <a:tcPr marL="68580" marR="68580" marT="34290" marB="34290"/>
                </a:tc>
                <a:tc>
                  <a:txBody>
                    <a:bodyPr/>
                    <a:lstStyle/>
                    <a:p>
                      <a:endParaRPr lang="en-US" sz="1400" dirty="0"/>
                    </a:p>
                  </a:txBody>
                  <a:tcPr marL="68580" marR="68580" marT="34290" marB="34290"/>
                </a:tc>
              </a:tr>
            </a:tbl>
          </a:graphicData>
        </a:graphic>
      </p:graphicFrame>
    </p:spTree>
    <p:extLst>
      <p:ext uri="{BB962C8B-B14F-4D97-AF65-F5344CB8AC3E}">
        <p14:creationId xmlns:p14="http://schemas.microsoft.com/office/powerpoint/2010/main" val="255000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Training and Experience: Discussion Topics Addressed</a:t>
            </a:r>
            <a:endParaRPr lang="en-US" dirty="0"/>
          </a:p>
        </p:txBody>
      </p:sp>
      <p:sp>
        <p:nvSpPr>
          <p:cNvPr id="3" name="Content Placeholder 2"/>
          <p:cNvSpPr>
            <a:spLocks noGrp="1"/>
          </p:cNvSpPr>
          <p:nvPr>
            <p:ph idx="1"/>
          </p:nvPr>
        </p:nvSpPr>
        <p:spPr>
          <a:xfrm>
            <a:off x="1063806" y="1600200"/>
            <a:ext cx="7514035" cy="4419600"/>
          </a:xfrm>
        </p:spPr>
        <p:txBody>
          <a:bodyPr>
            <a:noAutofit/>
          </a:bodyPr>
          <a:lstStyle/>
          <a:p>
            <a:r>
              <a:rPr lang="en-US" sz="2400" dirty="0" smtClean="0"/>
              <a:t>Teacher Compensation should be tied to effectiveness and responsibility, not to training and experience.</a:t>
            </a:r>
          </a:p>
          <a:p>
            <a:r>
              <a:rPr lang="en-US" sz="2400" dirty="0" smtClean="0"/>
              <a:t>Districts should have flexibility to determine teacher compensation.</a:t>
            </a:r>
          </a:p>
          <a:p>
            <a:r>
              <a:rPr lang="en-US" sz="2400" dirty="0" smtClean="0"/>
              <a:t>Districts need time to develop new approaches to teacher compensation.</a:t>
            </a:r>
          </a:p>
          <a:p>
            <a:r>
              <a:rPr lang="en-US" sz="2400" dirty="0" smtClean="0"/>
              <a:t>State would continue to calculate T &amp; E for a period of time to allow districts to develop new models.</a:t>
            </a:r>
          </a:p>
          <a:p>
            <a:r>
              <a:rPr lang="en-US" sz="2400" dirty="0" smtClean="0"/>
              <a:t>Marietta City Schools provided information on progress toward a new compensation model.</a:t>
            </a:r>
            <a:endParaRPr lang="en-US" sz="2400" dirty="0"/>
          </a:p>
        </p:txBody>
      </p:sp>
    </p:spTree>
    <p:extLst>
      <p:ext uri="{BB962C8B-B14F-4D97-AF65-F5344CB8AC3E}">
        <p14:creationId xmlns:p14="http://schemas.microsoft.com/office/powerpoint/2010/main" val="1597423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fontAlgn="auto">
          <a:spcBef>
            <a:spcPts val="0"/>
          </a:spcBef>
          <a:spcAft>
            <a:spcPts val="0"/>
          </a:spcAft>
          <a:defRPr sz="2000" dirty="0">
            <a:latin typeface="+mn-lt"/>
          </a:defRPr>
        </a:defPPr>
      </a:lstStyle>
    </a:txDef>
  </a:objectDefaults>
  <a:extraClrSchemeLst/>
  <a:extLst>
    <a:ext uri="{05A4C25C-085E-4340-85A3-A5531E510DB2}">
      <thm15:themeFamily xmlns:thm15="http://schemas.microsoft.com/office/thememl/2012/main" name="Blank.potx" id="{FA20C9AA-D707-45A0-B8C7-60CF1981A057}" vid="{64820B02-D8CC-4A3F-B2F7-364E30C3078C}"/>
    </a:ext>
  </a:extLst>
</a:theme>
</file>

<file path=ppt/theme/theme3.xml><?xml version="1.0" encoding="utf-8"?>
<a:theme xmlns:a="http://schemas.openxmlformats.org/drawingml/2006/main" name="View">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88</TotalTime>
  <Words>2936</Words>
  <Application>Microsoft Office PowerPoint</Application>
  <PresentationFormat>On-screen Show (4:3)</PresentationFormat>
  <Paragraphs>448</Paragraphs>
  <Slides>56</Slides>
  <Notes>28</Notes>
  <HiddenSlides>1</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56</vt:i4>
      </vt:variant>
    </vt:vector>
  </HeadingPairs>
  <TitlesOfParts>
    <vt:vector size="70" baseType="lpstr">
      <vt:lpstr>Aharoni</vt:lpstr>
      <vt:lpstr>Arial</vt:lpstr>
      <vt:lpstr>Arial Narrow</vt:lpstr>
      <vt:lpstr>Calibri</vt:lpstr>
      <vt:lpstr>Century Schoolbook</vt:lpstr>
      <vt:lpstr>Lucida Sans Unicode</vt:lpstr>
      <vt:lpstr>Verdana</vt:lpstr>
      <vt:lpstr>Wingdings 2</vt:lpstr>
      <vt:lpstr>Wingdings 3</vt:lpstr>
      <vt:lpstr>Concourse</vt:lpstr>
      <vt:lpstr>2_White with Blue Bar Segoe Template</vt:lpstr>
      <vt:lpstr>View</vt:lpstr>
      <vt:lpstr>Office Theme</vt:lpstr>
      <vt:lpstr>1_Office Theme</vt:lpstr>
      <vt:lpstr> Education Reform Commission  WELCOME </vt:lpstr>
      <vt:lpstr> AGENDA </vt:lpstr>
      <vt:lpstr>Funding Committee</vt:lpstr>
      <vt:lpstr>Governor’s Vision</vt:lpstr>
      <vt:lpstr>Goals of Committee. . . </vt:lpstr>
      <vt:lpstr>The goals of our last meeting were to . . .</vt:lpstr>
      <vt:lpstr>Preliminary Consensus reached . . . </vt:lpstr>
      <vt:lpstr>Base Funding would include . . . </vt:lpstr>
      <vt:lpstr>Teacher Training and Experience: Discussion Topics Addressed</vt:lpstr>
      <vt:lpstr>Health Insurance and TRS</vt:lpstr>
      <vt:lpstr>Weighted Student Characteristics</vt:lpstr>
      <vt:lpstr>Categorical Grants</vt:lpstr>
      <vt:lpstr>The Goals for the next meeting . . . </vt:lpstr>
      <vt:lpstr>Other Funding Issues</vt:lpstr>
      <vt:lpstr>Education Reform Commission</vt:lpstr>
      <vt:lpstr>Governor’s Education Reform Commission Early Childhood Education Subcommittee   Status Report</vt:lpstr>
      <vt:lpstr>Governor’s Charge to Subcommittee</vt:lpstr>
      <vt:lpstr>Early Childhood Education Subcommittee</vt:lpstr>
      <vt:lpstr>Overview of Early Childhood Education and Georgia’s Pre-K</vt:lpstr>
      <vt:lpstr>Early Education 101 </vt:lpstr>
      <vt:lpstr>Early Education 101</vt:lpstr>
      <vt:lpstr>Access: Georgia’s Pre-K Program</vt:lpstr>
      <vt:lpstr>Georgia’s Pre-K Research</vt:lpstr>
      <vt:lpstr>Process for Recommendations</vt:lpstr>
      <vt:lpstr>Process for Recommendations (continued)</vt:lpstr>
      <vt:lpstr>Recommendations for Pre-K</vt:lpstr>
      <vt:lpstr>Recommendation 1</vt:lpstr>
      <vt:lpstr>Recommendation 2</vt:lpstr>
      <vt:lpstr>Recommendation 2 (continued)</vt:lpstr>
      <vt:lpstr>Recommendation 3</vt:lpstr>
      <vt:lpstr>Recommendation 4</vt:lpstr>
      <vt:lpstr>Recommendation 5</vt:lpstr>
      <vt:lpstr>Recommendation 6</vt:lpstr>
      <vt:lpstr>Final Thoughts</vt:lpstr>
      <vt:lpstr>Next Steps for Subcommittee</vt:lpstr>
      <vt:lpstr>Move on When Ready Update</vt:lpstr>
      <vt:lpstr>Comments from Educators</vt:lpstr>
      <vt:lpstr>PowerPoint Presentation</vt:lpstr>
      <vt:lpstr>Current Action Items</vt:lpstr>
      <vt:lpstr>Why Should We Change?</vt:lpstr>
      <vt:lpstr>Reasons Given Not to Change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Recruitment, Retention and Compensation </vt:lpstr>
      <vt:lpstr>Where we have been…</vt:lpstr>
      <vt:lpstr>Questions we are pondering…</vt:lpstr>
      <vt:lpstr>Where we are going….</vt:lpstr>
    </vt:vector>
  </TitlesOfParts>
  <Company>Georgia Office of Planning and Budget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Reform Commission  Agenda February 5, 2015</dc:title>
  <dc:creator>Andrews, Susan</dc:creator>
  <cp:lastModifiedBy>Andrews, Susan</cp:lastModifiedBy>
  <cp:revision>21</cp:revision>
  <dcterms:created xsi:type="dcterms:W3CDTF">2015-02-02T20:17:02Z</dcterms:created>
  <dcterms:modified xsi:type="dcterms:W3CDTF">2015-05-20T12:38:01Z</dcterms:modified>
</cp:coreProperties>
</file>